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81" r:id="rId2"/>
    <p:sldId id="287" r:id="rId3"/>
    <p:sldId id="362" r:id="rId4"/>
    <p:sldId id="270" r:id="rId5"/>
    <p:sldId id="305" r:id="rId6"/>
    <p:sldId id="319" r:id="rId7"/>
    <p:sldId id="326" r:id="rId8"/>
    <p:sldId id="308" r:id="rId9"/>
    <p:sldId id="311" r:id="rId10"/>
    <p:sldId id="327" r:id="rId11"/>
    <p:sldId id="310" r:id="rId12"/>
    <p:sldId id="312" r:id="rId13"/>
    <p:sldId id="322" r:id="rId14"/>
    <p:sldId id="323" r:id="rId15"/>
    <p:sldId id="324" r:id="rId16"/>
    <p:sldId id="360" r:id="rId17"/>
    <p:sldId id="271" r:id="rId18"/>
    <p:sldId id="309" r:id="rId19"/>
    <p:sldId id="333" r:id="rId20"/>
    <p:sldId id="334" r:id="rId21"/>
    <p:sldId id="335" r:id="rId22"/>
    <p:sldId id="328" r:id="rId23"/>
    <p:sldId id="336" r:id="rId24"/>
    <p:sldId id="359" r:id="rId25"/>
    <p:sldId id="363" r:id="rId26"/>
    <p:sldId id="329" r:id="rId27"/>
    <p:sldId id="330" r:id="rId28"/>
    <p:sldId id="364" r:id="rId29"/>
    <p:sldId id="337" r:id="rId30"/>
    <p:sldId id="331" r:id="rId31"/>
    <p:sldId id="332" r:id="rId32"/>
    <p:sldId id="338" r:id="rId33"/>
    <p:sldId id="342" r:id="rId34"/>
    <p:sldId id="343" r:id="rId35"/>
    <p:sldId id="341" r:id="rId36"/>
    <p:sldId id="340" r:id="rId37"/>
    <p:sldId id="339" r:id="rId38"/>
    <p:sldId id="346" r:id="rId39"/>
    <p:sldId id="344" r:id="rId40"/>
    <p:sldId id="345" r:id="rId41"/>
    <p:sldId id="349" r:id="rId42"/>
    <p:sldId id="354" r:id="rId43"/>
    <p:sldId id="357" r:id="rId44"/>
    <p:sldId id="352" r:id="rId45"/>
    <p:sldId id="353" r:id="rId46"/>
    <p:sldId id="358" r:id="rId47"/>
    <p:sldId id="355" r:id="rId48"/>
    <p:sldId id="347" r:id="rId49"/>
    <p:sldId id="351" r:id="rId50"/>
    <p:sldId id="356" r:id="rId51"/>
    <p:sldId id="350" r:id="rId52"/>
    <p:sldId id="361" r:id="rId53"/>
    <p:sldId id="291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51A8FF"/>
    <a:srgbClr val="16275D"/>
    <a:srgbClr val="0C1745"/>
    <a:srgbClr val="0C1846"/>
    <a:srgbClr val="13245A"/>
    <a:srgbClr val="7F7F7F"/>
    <a:srgbClr val="53AAFF"/>
    <a:srgbClr val="090D3A"/>
    <a:srgbClr val="142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9" autoAdjust="0"/>
    <p:restoredTop sz="94172" autoAdjust="0"/>
  </p:normalViewPr>
  <p:slideViewPr>
    <p:cSldViewPr snapToGrid="0" showGuides="1">
      <p:cViewPr varScale="1">
        <p:scale>
          <a:sx n="108" d="100"/>
          <a:sy n="108" d="100"/>
        </p:scale>
        <p:origin x="115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63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DBF9F-B1CF-4547-9769-368290946D70}" type="datetimeFigureOut">
              <a:rPr lang="zh-CN" altLang="en-US" smtClean="0"/>
              <a:t>2021/3/3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CFDA8-213B-4958-9ED3-3E0EBD593D6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CFDA8-213B-4958-9ED3-3E0EBD593D6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动物, 户外, 天空, 浅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716005" y="3040865"/>
            <a:ext cx="7888553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PPT</a:t>
            </a:r>
            <a:r>
              <a:rPr lang="zh-CN" altLang="en-US" dirty="0"/>
              <a:t>模板之科技风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762305" y="4085874"/>
            <a:ext cx="4994275" cy="6826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</a:t>
            </a:r>
            <a:r>
              <a:rPr lang="zh-CN" altLang="en-US" dirty="0"/>
              <a:t>解决方案</a:t>
            </a:r>
            <a:r>
              <a:rPr lang="en-US" altLang="zh-CN" dirty="0"/>
              <a:t>/</a:t>
            </a:r>
            <a:r>
              <a:rPr lang="zh-CN" altLang="en-US" dirty="0"/>
              <a:t>产品部</a:t>
            </a:r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716005" y="2042156"/>
            <a:ext cx="2314274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6000" spc="3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2019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7" y="0"/>
            <a:ext cx="7399867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271143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60936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54554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48171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417884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4" name="文本占位符 17"/>
          <p:cNvSpPr>
            <a:spLocks noGrp="1"/>
          </p:cNvSpPr>
          <p:nvPr>
            <p:ph type="body" sz="quarter" idx="15" hasCustomPrompt="1"/>
          </p:nvPr>
        </p:nvSpPr>
        <p:spPr>
          <a:xfrm>
            <a:off x="7158401" y="535405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637124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565818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49769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428907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文本框 36"/>
          <p:cNvSpPr txBox="1"/>
          <p:nvPr userDrawn="1"/>
        </p:nvSpPr>
        <p:spPr>
          <a:xfrm>
            <a:off x="6733316" y="5365079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871277" y="0"/>
            <a:ext cx="7399867" cy="6858000"/>
          </a:xfrm>
          <a:prstGeom prst="rect">
            <a:avLst/>
          </a:prstGeom>
          <a:solidFill>
            <a:srgbClr val="132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271143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47" name="矩形 46"/>
          <p:cNvSpPr/>
          <p:nvPr userDrawn="1"/>
        </p:nvSpPr>
        <p:spPr>
          <a:xfrm>
            <a:off x="0" y="1"/>
            <a:ext cx="7022064" cy="6790148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7158401" y="1895976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1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158401" y="2832148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2" name="文本占位符 17"/>
          <p:cNvSpPr>
            <a:spLocks noGrp="1"/>
          </p:cNvSpPr>
          <p:nvPr>
            <p:ph type="body" sz="quarter" idx="13" hasCustomPrompt="1"/>
          </p:nvPr>
        </p:nvSpPr>
        <p:spPr>
          <a:xfrm>
            <a:off x="7158401" y="3768320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23" name="文本占位符 17"/>
          <p:cNvSpPr>
            <a:spLocks noGrp="1"/>
          </p:cNvSpPr>
          <p:nvPr>
            <p:ph type="body" sz="quarter" idx="14" hasCustomPrompt="1"/>
          </p:nvPr>
        </p:nvSpPr>
        <p:spPr>
          <a:xfrm>
            <a:off x="7158401" y="4704492"/>
            <a:ext cx="2834821" cy="517179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lvl="0"/>
            <a:r>
              <a:rPr lang="zh-CN" altLang="en-US" dirty="0"/>
              <a:t>目录标题</a:t>
            </a:r>
          </a:p>
        </p:txBody>
      </p:sp>
      <p:sp>
        <p:nvSpPr>
          <p:cNvPr id="33" name="文本框 32"/>
          <p:cNvSpPr txBox="1"/>
          <p:nvPr userDrawn="1"/>
        </p:nvSpPr>
        <p:spPr>
          <a:xfrm>
            <a:off x="6733316" y="1923732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6733316" y="2852426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6733316" y="3784300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6733316" y="4715515"/>
            <a:ext cx="288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4" name="图片 43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8" t="57285" r="54880" b="42614"/>
          <a:stretch>
            <a:fillRect/>
          </a:stretch>
        </p:blipFill>
        <p:spPr>
          <a:xfrm rot="8113892">
            <a:off x="4680468" y="-706542"/>
            <a:ext cx="5509" cy="9823"/>
          </a:xfrm>
          <a:custGeom>
            <a:avLst/>
            <a:gdLst>
              <a:gd name="connsiteX0" fmla="*/ 1 w 5509"/>
              <a:gd name="connsiteY0" fmla="*/ 9798 h 9823"/>
              <a:gd name="connsiteX1" fmla="*/ 3167 w 5509"/>
              <a:gd name="connsiteY1" fmla="*/ 3653 h 9823"/>
              <a:gd name="connsiteX2" fmla="*/ 5509 w 5509"/>
              <a:gd name="connsiteY2" fmla="*/ 0 h 9823"/>
              <a:gd name="connsiteX3" fmla="*/ 4555 w 5509"/>
              <a:gd name="connsiteY3" fmla="*/ 1813 h 9823"/>
              <a:gd name="connsiteX4" fmla="*/ 1 w 5509"/>
              <a:gd name="connsiteY4" fmla="*/ 9798 h 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09" h="9823">
                <a:moveTo>
                  <a:pt x="1" y="9798"/>
                </a:moveTo>
                <a:cubicBezTo>
                  <a:pt x="32" y="9512"/>
                  <a:pt x="1350" y="6871"/>
                  <a:pt x="3167" y="3653"/>
                </a:cubicBezTo>
                <a:lnTo>
                  <a:pt x="5509" y="0"/>
                </a:lnTo>
                <a:lnTo>
                  <a:pt x="4555" y="1813"/>
                </a:lnTo>
                <a:cubicBezTo>
                  <a:pt x="1226" y="8015"/>
                  <a:pt x="-30" y="10084"/>
                  <a:pt x="1" y="9798"/>
                </a:cubicBezTo>
                <a:close/>
              </a:path>
            </a:pathLst>
          </a:custGeom>
        </p:spPr>
      </p:pic>
      <p:pic>
        <p:nvPicPr>
          <p:cNvPr id="43" name="图片 42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4" t="86747" r="37301" b="12439"/>
          <a:stretch>
            <a:fillRect/>
          </a:stretch>
        </p:blipFill>
        <p:spPr>
          <a:xfrm rot="8113892">
            <a:off x="489585" y="-670360"/>
            <a:ext cx="35421" cy="78927"/>
          </a:xfrm>
          <a:custGeom>
            <a:avLst/>
            <a:gdLst>
              <a:gd name="connsiteX0" fmla="*/ 28567 w 35421"/>
              <a:gd name="connsiteY0" fmla="*/ 78927 h 78927"/>
              <a:gd name="connsiteX1" fmla="*/ 923 w 35421"/>
              <a:gd name="connsiteY1" fmla="*/ 34778 h 78927"/>
              <a:gd name="connsiteX2" fmla="*/ 35421 w 35421"/>
              <a:gd name="connsiteY2" fmla="*/ 0 h 78927"/>
              <a:gd name="connsiteX3" fmla="*/ 28567 w 35421"/>
              <a:gd name="connsiteY3" fmla="*/ 78927 h 7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21" h="78927">
                <a:moveTo>
                  <a:pt x="28567" y="78927"/>
                </a:moveTo>
                <a:lnTo>
                  <a:pt x="923" y="34778"/>
                </a:lnTo>
                <a:cubicBezTo>
                  <a:pt x="-5570" y="19796"/>
                  <a:pt x="23922" y="11593"/>
                  <a:pt x="35421" y="0"/>
                </a:cubicBezTo>
                <a:lnTo>
                  <a:pt x="28567" y="78927"/>
                </a:lnTo>
                <a:close/>
              </a:path>
            </a:pathLst>
          </a:custGeom>
        </p:spPr>
      </p:pic>
      <p:pic>
        <p:nvPicPr>
          <p:cNvPr id="42" name="图片 41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0" t="68103" r="39592" b="31873"/>
          <a:stretch>
            <a:fillRect/>
          </a:stretch>
        </p:blipFill>
        <p:spPr>
          <a:xfrm rot="8113892">
            <a:off x="2074728" y="412177"/>
            <a:ext cx="1336" cy="2279"/>
          </a:xfrm>
          <a:custGeom>
            <a:avLst/>
            <a:gdLst>
              <a:gd name="connsiteX0" fmla="*/ 0 w 1336"/>
              <a:gd name="connsiteY0" fmla="*/ 2279 h 2279"/>
              <a:gd name="connsiteX1" fmla="*/ 75 w 1336"/>
              <a:gd name="connsiteY1" fmla="*/ 2137 h 2279"/>
              <a:gd name="connsiteX2" fmla="*/ 1017 w 1336"/>
              <a:gd name="connsiteY2" fmla="*/ 642 h 2279"/>
              <a:gd name="connsiteX3" fmla="*/ 0 w 1336"/>
              <a:gd name="connsiteY3" fmla="*/ 2279 h 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6" h="2279">
                <a:moveTo>
                  <a:pt x="0" y="2279"/>
                </a:moveTo>
                <a:lnTo>
                  <a:pt x="75" y="2137"/>
                </a:lnTo>
                <a:cubicBezTo>
                  <a:pt x="1443" y="-311"/>
                  <a:pt x="1599" y="-426"/>
                  <a:pt x="1017" y="642"/>
                </a:cubicBezTo>
                <a:lnTo>
                  <a:pt x="0" y="2279"/>
                </a:lnTo>
                <a:close/>
              </a:path>
            </a:pathLst>
          </a:custGeom>
        </p:spPr>
      </p:pic>
      <p:pic>
        <p:nvPicPr>
          <p:cNvPr id="39" name="图片 3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1" t="101501" r="34251" b="-1726"/>
          <a:stretch>
            <a:fillRect/>
          </a:stretch>
        </p:blipFill>
        <p:spPr>
          <a:xfrm rot="8113892">
            <a:off x="-866217" y="-1256035"/>
            <a:ext cx="4755" cy="21830"/>
          </a:xfrm>
          <a:custGeom>
            <a:avLst/>
            <a:gdLst>
              <a:gd name="connsiteX0" fmla="*/ 668 w 4755"/>
              <a:gd name="connsiteY0" fmla="*/ 19947 h 21830"/>
              <a:gd name="connsiteX1" fmla="*/ 0 w 4755"/>
              <a:gd name="connsiteY1" fmla="*/ 16340 h 21830"/>
              <a:gd name="connsiteX2" fmla="*/ 2760 w 4755"/>
              <a:gd name="connsiteY2" fmla="*/ 1894 h 21830"/>
              <a:gd name="connsiteX3" fmla="*/ 668 w 4755"/>
              <a:gd name="connsiteY3" fmla="*/ 19947 h 2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5" h="21830">
                <a:moveTo>
                  <a:pt x="668" y="19947"/>
                </a:moveTo>
                <a:lnTo>
                  <a:pt x="0" y="16340"/>
                </a:lnTo>
                <a:lnTo>
                  <a:pt x="2760" y="1894"/>
                </a:lnTo>
                <a:cubicBezTo>
                  <a:pt x="6324" y="-8945"/>
                  <a:pt x="4801" y="30754"/>
                  <a:pt x="668" y="19947"/>
                </a:cubicBezTo>
                <a:close/>
              </a:path>
            </a:pathLst>
          </a:custGeom>
        </p:spPr>
      </p:pic>
      <p:pic>
        <p:nvPicPr>
          <p:cNvPr id="31" name="图片 30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9" t="-4969" r="5302" b="100000"/>
          <a:stretch>
            <a:fillRect/>
          </a:stretch>
        </p:blipFill>
        <p:spPr>
          <a:xfrm rot="8113892">
            <a:off x="2035143" y="7581273"/>
            <a:ext cx="4578922" cy="481681"/>
          </a:xfrm>
          <a:custGeom>
            <a:avLst/>
            <a:gdLst>
              <a:gd name="connsiteX0" fmla="*/ 0 w 4578922"/>
              <a:gd name="connsiteY0" fmla="*/ 481681 h 481681"/>
              <a:gd name="connsiteX1" fmla="*/ 34807 w 4578922"/>
              <a:gd name="connsiteY1" fmla="*/ 469922 h 481681"/>
              <a:gd name="connsiteX2" fmla="*/ 115582 w 4578922"/>
              <a:gd name="connsiteY2" fmla="*/ 458049 h 481681"/>
              <a:gd name="connsiteX3" fmla="*/ 380999 w 4578922"/>
              <a:gd name="connsiteY3" fmla="*/ 422339 h 481681"/>
              <a:gd name="connsiteX4" fmla="*/ 600139 w 4578922"/>
              <a:gd name="connsiteY4" fmla="*/ 363723 h 481681"/>
              <a:gd name="connsiteX5" fmla="*/ 715505 w 4578922"/>
              <a:gd name="connsiteY5" fmla="*/ 340164 h 481681"/>
              <a:gd name="connsiteX6" fmla="*/ 761595 w 4578922"/>
              <a:gd name="connsiteY6" fmla="*/ 316886 h 481681"/>
              <a:gd name="connsiteX7" fmla="*/ 911552 w 4578922"/>
              <a:gd name="connsiteY7" fmla="*/ 281641 h 481681"/>
              <a:gd name="connsiteX8" fmla="*/ 969142 w 4578922"/>
              <a:gd name="connsiteY8" fmla="*/ 246770 h 481681"/>
              <a:gd name="connsiteX9" fmla="*/ 1084508 w 4578922"/>
              <a:gd name="connsiteY9" fmla="*/ 223211 h 481681"/>
              <a:gd name="connsiteX10" fmla="*/ 1303834 w 4578922"/>
              <a:gd name="connsiteY10" fmla="*/ 210779 h 481681"/>
              <a:gd name="connsiteX11" fmla="*/ 1407702 w 4578922"/>
              <a:gd name="connsiteY11" fmla="*/ 198813 h 481681"/>
              <a:gd name="connsiteX12" fmla="*/ 1615435 w 4578922"/>
              <a:gd name="connsiteY12" fmla="*/ 174881 h 481681"/>
              <a:gd name="connsiteX13" fmla="*/ 1788485 w 4578922"/>
              <a:gd name="connsiteY13" fmla="*/ 139544 h 481681"/>
              <a:gd name="connsiteX14" fmla="*/ 1903945 w 4578922"/>
              <a:gd name="connsiteY14" fmla="*/ 139077 h 481681"/>
              <a:gd name="connsiteX15" fmla="*/ 1961628 w 4578922"/>
              <a:gd name="connsiteY15" fmla="*/ 127298 h 481681"/>
              <a:gd name="connsiteX16" fmla="*/ 2030902 w 4578922"/>
              <a:gd name="connsiteY16" fmla="*/ 127018 h 481681"/>
              <a:gd name="connsiteX17" fmla="*/ 2157862 w 4578922"/>
              <a:gd name="connsiteY17" fmla="*/ 114958 h 481681"/>
              <a:gd name="connsiteX18" fmla="*/ 2215545 w 4578922"/>
              <a:gd name="connsiteY18" fmla="*/ 103179 h 481681"/>
              <a:gd name="connsiteX19" fmla="*/ 2342504 w 4578922"/>
              <a:gd name="connsiteY19" fmla="*/ 91120 h 481681"/>
              <a:gd name="connsiteX20" fmla="*/ 2400280 w 4578922"/>
              <a:gd name="connsiteY20" fmla="*/ 102433 h 481681"/>
              <a:gd name="connsiteX21" fmla="*/ 2596515 w 4578922"/>
              <a:gd name="connsiteY21" fmla="*/ 90094 h 481681"/>
              <a:gd name="connsiteX22" fmla="*/ 2734972 w 4578922"/>
              <a:gd name="connsiteY22" fmla="*/ 66442 h 481681"/>
              <a:gd name="connsiteX23" fmla="*/ 2861838 w 4578922"/>
              <a:gd name="connsiteY23" fmla="*/ 31291 h 481681"/>
              <a:gd name="connsiteX24" fmla="*/ 3023388 w 4578922"/>
              <a:gd name="connsiteY24" fmla="*/ 7545 h 481681"/>
              <a:gd name="connsiteX25" fmla="*/ 3219715 w 4578922"/>
              <a:gd name="connsiteY25" fmla="*/ 18299 h 481681"/>
              <a:gd name="connsiteX26" fmla="*/ 3323676 w 4578922"/>
              <a:gd name="connsiteY26" fmla="*/ 29424 h 481681"/>
              <a:gd name="connsiteX27" fmla="*/ 3381453 w 4578922"/>
              <a:gd name="connsiteY27" fmla="*/ 40737 h 481681"/>
              <a:gd name="connsiteX28" fmla="*/ 3508505 w 4578922"/>
              <a:gd name="connsiteY28" fmla="*/ 51769 h 481681"/>
              <a:gd name="connsiteX29" fmla="*/ 3624058 w 4578922"/>
              <a:gd name="connsiteY29" fmla="*/ 74395 h 481681"/>
              <a:gd name="connsiteX30" fmla="*/ 3704926 w 4578922"/>
              <a:gd name="connsiteY30" fmla="*/ 85614 h 481681"/>
              <a:gd name="connsiteX31" fmla="*/ 3843664 w 4578922"/>
              <a:gd name="connsiteY31" fmla="*/ 131239 h 481681"/>
              <a:gd name="connsiteX32" fmla="*/ 4051770 w 4578922"/>
              <a:gd name="connsiteY32" fmla="*/ 199674 h 481681"/>
              <a:gd name="connsiteX33" fmla="*/ 4098048 w 4578922"/>
              <a:gd name="connsiteY33" fmla="*/ 222579 h 481681"/>
              <a:gd name="connsiteX34" fmla="*/ 4225287 w 4578922"/>
              <a:gd name="connsiteY34" fmla="*/ 279796 h 481681"/>
              <a:gd name="connsiteX35" fmla="*/ 4340839 w 4578922"/>
              <a:gd name="connsiteY35" fmla="*/ 302421 h 481681"/>
              <a:gd name="connsiteX36" fmla="*/ 4444986 w 4578922"/>
              <a:gd name="connsiteY36" fmla="*/ 359731 h 481681"/>
              <a:gd name="connsiteX37" fmla="*/ 4532260 w 4578922"/>
              <a:gd name="connsiteY37" fmla="*/ 439167 h 481681"/>
              <a:gd name="connsiteX38" fmla="*/ 4578922 w 4578922"/>
              <a:gd name="connsiteY38" fmla="*/ 481680 h 481681"/>
              <a:gd name="connsiteX39" fmla="*/ 0 w 4578922"/>
              <a:gd name="connsiteY39" fmla="*/ 481681 h 48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578922" h="481681">
                <a:moveTo>
                  <a:pt x="0" y="481681"/>
                </a:moveTo>
                <a:lnTo>
                  <a:pt x="34807" y="469922"/>
                </a:lnTo>
                <a:cubicBezTo>
                  <a:pt x="60589" y="461211"/>
                  <a:pt x="88657" y="462006"/>
                  <a:pt x="115582" y="458049"/>
                </a:cubicBezTo>
                <a:cubicBezTo>
                  <a:pt x="257755" y="437153"/>
                  <a:pt x="169366" y="449662"/>
                  <a:pt x="380999" y="422339"/>
                </a:cubicBezTo>
                <a:cubicBezTo>
                  <a:pt x="455991" y="412657"/>
                  <a:pt x="527092" y="383261"/>
                  <a:pt x="600139" y="363723"/>
                </a:cubicBezTo>
                <a:cubicBezTo>
                  <a:pt x="638055" y="353580"/>
                  <a:pt x="677810" y="351099"/>
                  <a:pt x="715505" y="340164"/>
                </a:cubicBezTo>
                <a:cubicBezTo>
                  <a:pt x="732035" y="335368"/>
                  <a:pt x="745289" y="322395"/>
                  <a:pt x="761595" y="316886"/>
                </a:cubicBezTo>
                <a:cubicBezTo>
                  <a:pt x="900425" y="269986"/>
                  <a:pt x="719316" y="356470"/>
                  <a:pt x="911552" y="281641"/>
                </a:cubicBezTo>
                <a:cubicBezTo>
                  <a:pt x="932465" y="273500"/>
                  <a:pt x="949946" y="258393"/>
                  <a:pt x="969142" y="246770"/>
                </a:cubicBezTo>
                <a:cubicBezTo>
                  <a:pt x="969142" y="246770"/>
                  <a:pt x="1045677" y="228919"/>
                  <a:pt x="1084508" y="223211"/>
                </a:cubicBezTo>
                <a:cubicBezTo>
                  <a:pt x="1184781" y="208472"/>
                  <a:pt x="1210486" y="211156"/>
                  <a:pt x="1303834" y="210779"/>
                </a:cubicBezTo>
                <a:cubicBezTo>
                  <a:pt x="1338686" y="210638"/>
                  <a:pt x="1373079" y="202801"/>
                  <a:pt x="1407702" y="198813"/>
                </a:cubicBezTo>
                <a:lnTo>
                  <a:pt x="1615435" y="174881"/>
                </a:lnTo>
                <a:cubicBezTo>
                  <a:pt x="1673922" y="168143"/>
                  <a:pt x="1730060" y="146794"/>
                  <a:pt x="1788485" y="139544"/>
                </a:cubicBezTo>
                <a:cubicBezTo>
                  <a:pt x="1826679" y="134804"/>
                  <a:pt x="1865554" y="141792"/>
                  <a:pt x="1903945" y="139077"/>
                </a:cubicBezTo>
                <a:cubicBezTo>
                  <a:pt x="1923520" y="137693"/>
                  <a:pt x="1942091" y="129154"/>
                  <a:pt x="1961628" y="127298"/>
                </a:cubicBezTo>
                <a:cubicBezTo>
                  <a:pt x="1984616" y="125114"/>
                  <a:pt x="2007856" y="128467"/>
                  <a:pt x="2030902" y="127018"/>
                </a:cubicBezTo>
                <a:cubicBezTo>
                  <a:pt x="2073329" y="124349"/>
                  <a:pt x="2115701" y="120402"/>
                  <a:pt x="2157862" y="114958"/>
                </a:cubicBezTo>
                <a:cubicBezTo>
                  <a:pt x="2177325" y="112445"/>
                  <a:pt x="2196009" y="105035"/>
                  <a:pt x="2215545" y="103179"/>
                </a:cubicBezTo>
                <a:cubicBezTo>
                  <a:pt x="2378468" y="87704"/>
                  <a:pt x="2199287" y="120366"/>
                  <a:pt x="2342504" y="91120"/>
                </a:cubicBezTo>
                <a:lnTo>
                  <a:pt x="2400280" y="102433"/>
                </a:lnTo>
                <a:cubicBezTo>
                  <a:pt x="2494278" y="120839"/>
                  <a:pt x="2520851" y="103019"/>
                  <a:pt x="2596515" y="90094"/>
                </a:cubicBezTo>
                <a:cubicBezTo>
                  <a:pt x="2655109" y="80085"/>
                  <a:pt x="2680620" y="80263"/>
                  <a:pt x="2734972" y="66442"/>
                </a:cubicBezTo>
                <a:cubicBezTo>
                  <a:pt x="2777500" y="55627"/>
                  <a:pt x="2819310" y="42106"/>
                  <a:pt x="2861838" y="31291"/>
                </a:cubicBezTo>
                <a:cubicBezTo>
                  <a:pt x="2920600" y="16348"/>
                  <a:pt x="2958750" y="14992"/>
                  <a:pt x="3023388" y="7545"/>
                </a:cubicBezTo>
                <a:cubicBezTo>
                  <a:pt x="3166841" y="-8981"/>
                  <a:pt x="3122872" y="4863"/>
                  <a:pt x="3219715" y="18299"/>
                </a:cubicBezTo>
                <a:cubicBezTo>
                  <a:pt x="3254236" y="23088"/>
                  <a:pt x="3289155" y="24635"/>
                  <a:pt x="3323676" y="29424"/>
                </a:cubicBezTo>
                <a:cubicBezTo>
                  <a:pt x="3343115" y="32121"/>
                  <a:pt x="3361970" y="38381"/>
                  <a:pt x="3381453" y="40737"/>
                </a:cubicBezTo>
                <a:cubicBezTo>
                  <a:pt x="3423655" y="45839"/>
                  <a:pt x="3466154" y="48092"/>
                  <a:pt x="3508505" y="51769"/>
                </a:cubicBezTo>
                <a:cubicBezTo>
                  <a:pt x="3547607" y="55165"/>
                  <a:pt x="3585379" y="67731"/>
                  <a:pt x="3624058" y="74395"/>
                </a:cubicBezTo>
                <a:cubicBezTo>
                  <a:pt x="3650877" y="79017"/>
                  <a:pt x="3677970" y="81875"/>
                  <a:pt x="3704926" y="85614"/>
                </a:cubicBezTo>
                <a:lnTo>
                  <a:pt x="3843664" y="131239"/>
                </a:lnTo>
                <a:lnTo>
                  <a:pt x="4051770" y="199674"/>
                </a:lnTo>
                <a:cubicBezTo>
                  <a:pt x="4067910" y="205653"/>
                  <a:pt x="4082350" y="215521"/>
                  <a:pt x="4098048" y="222579"/>
                </a:cubicBezTo>
                <a:cubicBezTo>
                  <a:pt x="4250194" y="290996"/>
                  <a:pt x="4120245" y="227806"/>
                  <a:pt x="4225287" y="279796"/>
                </a:cubicBezTo>
                <a:cubicBezTo>
                  <a:pt x="4260463" y="297207"/>
                  <a:pt x="4303057" y="291791"/>
                  <a:pt x="4340839" y="302421"/>
                </a:cubicBezTo>
                <a:cubicBezTo>
                  <a:pt x="4361948" y="308361"/>
                  <a:pt x="4431361" y="351630"/>
                  <a:pt x="4444986" y="359731"/>
                </a:cubicBezTo>
                <a:cubicBezTo>
                  <a:pt x="4477241" y="388525"/>
                  <a:pt x="4505712" y="414716"/>
                  <a:pt x="4532260" y="439167"/>
                </a:cubicBezTo>
                <a:lnTo>
                  <a:pt x="4578922" y="481680"/>
                </a:lnTo>
                <a:lnTo>
                  <a:pt x="0" y="481681"/>
                </a:lnTo>
                <a:close/>
              </a:path>
            </a:pathLst>
          </a:custGeom>
        </p:spPr>
      </p:pic>
      <p:pic>
        <p:nvPicPr>
          <p:cNvPr id="30" name="图片 29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0" t="6029" r="-2673" b="71315"/>
          <a:stretch>
            <a:fillRect/>
          </a:stretch>
        </p:blipFill>
        <p:spPr>
          <a:xfrm rot="8113892">
            <a:off x="301993" y="7776441"/>
            <a:ext cx="460731" cy="2196320"/>
          </a:xfrm>
          <a:custGeom>
            <a:avLst/>
            <a:gdLst>
              <a:gd name="connsiteX0" fmla="*/ 0 w 460731"/>
              <a:gd name="connsiteY0" fmla="*/ 2196320 h 2196320"/>
              <a:gd name="connsiteX1" fmla="*/ 0 w 460731"/>
              <a:gd name="connsiteY1" fmla="*/ 0 h 2196320"/>
              <a:gd name="connsiteX2" fmla="*/ 29060 w 460731"/>
              <a:gd name="connsiteY2" fmla="*/ 16663 h 2196320"/>
              <a:gd name="connsiteX3" fmla="*/ 260632 w 460731"/>
              <a:gd name="connsiteY3" fmla="*/ 177373 h 2196320"/>
              <a:gd name="connsiteX4" fmla="*/ 330374 w 460731"/>
              <a:gd name="connsiteY4" fmla="*/ 292553 h 2196320"/>
              <a:gd name="connsiteX5" fmla="*/ 342154 w 460731"/>
              <a:gd name="connsiteY5" fmla="*/ 350236 h 2196320"/>
              <a:gd name="connsiteX6" fmla="*/ 388804 w 460731"/>
              <a:gd name="connsiteY6" fmla="*/ 465509 h 2196320"/>
              <a:gd name="connsiteX7" fmla="*/ 412082 w 460731"/>
              <a:gd name="connsiteY7" fmla="*/ 511599 h 2196320"/>
              <a:gd name="connsiteX8" fmla="*/ 423955 w 460731"/>
              <a:gd name="connsiteY8" fmla="*/ 592374 h 2196320"/>
              <a:gd name="connsiteX9" fmla="*/ 447234 w 460731"/>
              <a:gd name="connsiteY9" fmla="*/ 638464 h 2196320"/>
              <a:gd name="connsiteX10" fmla="*/ 459293 w 460731"/>
              <a:gd name="connsiteY10" fmla="*/ 765423 h 2196320"/>
              <a:gd name="connsiteX11" fmla="*/ 447980 w 460731"/>
              <a:gd name="connsiteY11" fmla="*/ 823200 h 2196320"/>
              <a:gd name="connsiteX12" fmla="*/ 448260 w 460731"/>
              <a:gd name="connsiteY12" fmla="*/ 892476 h 2196320"/>
              <a:gd name="connsiteX13" fmla="*/ 448820 w 460731"/>
              <a:gd name="connsiteY13" fmla="*/ 1031026 h 2196320"/>
              <a:gd name="connsiteX14" fmla="*/ 437694 w 460731"/>
              <a:gd name="connsiteY14" fmla="*/ 1134987 h 2196320"/>
              <a:gd name="connsiteX15" fmla="*/ 438068 w 460731"/>
              <a:gd name="connsiteY15" fmla="*/ 1227354 h 2196320"/>
              <a:gd name="connsiteX16" fmla="*/ 392537 w 460731"/>
              <a:gd name="connsiteY16" fmla="*/ 1389184 h 2196320"/>
              <a:gd name="connsiteX17" fmla="*/ 392723 w 460731"/>
              <a:gd name="connsiteY17" fmla="*/ 1435369 h 2196320"/>
              <a:gd name="connsiteX18" fmla="*/ 381598 w 460731"/>
              <a:gd name="connsiteY18" fmla="*/ 1539328 h 2196320"/>
              <a:gd name="connsiteX19" fmla="*/ 358879 w 460731"/>
              <a:gd name="connsiteY19" fmla="*/ 1631789 h 2196320"/>
              <a:gd name="connsiteX20" fmla="*/ 347939 w 460731"/>
              <a:gd name="connsiteY20" fmla="*/ 1781933 h 2196320"/>
              <a:gd name="connsiteX21" fmla="*/ 325034 w 460731"/>
              <a:gd name="connsiteY21" fmla="*/ 1828211 h 2196320"/>
              <a:gd name="connsiteX22" fmla="*/ 302315 w 460731"/>
              <a:gd name="connsiteY22" fmla="*/ 1920671 h 2196320"/>
              <a:gd name="connsiteX23" fmla="*/ 152918 w 460731"/>
              <a:gd name="connsiteY23" fmla="*/ 2094467 h 2196320"/>
              <a:gd name="connsiteX24" fmla="*/ 72329 w 460731"/>
              <a:gd name="connsiteY24" fmla="*/ 2152523 h 2196320"/>
              <a:gd name="connsiteX25" fmla="*/ 14740 w 460731"/>
              <a:gd name="connsiteY25" fmla="*/ 2187395 h 2196320"/>
              <a:gd name="connsiteX26" fmla="*/ 0 w 460731"/>
              <a:gd name="connsiteY26" fmla="*/ 2196320 h 2196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60731" h="2196320">
                <a:moveTo>
                  <a:pt x="0" y="2196320"/>
                </a:moveTo>
                <a:lnTo>
                  <a:pt x="0" y="0"/>
                </a:lnTo>
                <a:lnTo>
                  <a:pt x="29060" y="16663"/>
                </a:lnTo>
                <a:cubicBezTo>
                  <a:pt x="204821" y="113380"/>
                  <a:pt x="43864" y="-1788"/>
                  <a:pt x="260632" y="177373"/>
                </a:cubicBezTo>
                <a:cubicBezTo>
                  <a:pt x="278307" y="203655"/>
                  <a:pt x="318395" y="257094"/>
                  <a:pt x="330374" y="292553"/>
                </a:cubicBezTo>
                <a:cubicBezTo>
                  <a:pt x="336656" y="311145"/>
                  <a:pt x="338227" y="331008"/>
                  <a:pt x="342154" y="350236"/>
                </a:cubicBezTo>
                <a:cubicBezTo>
                  <a:pt x="396746" y="458324"/>
                  <a:pt x="331159" y="323066"/>
                  <a:pt x="388804" y="465509"/>
                </a:cubicBezTo>
                <a:cubicBezTo>
                  <a:pt x="395261" y="481464"/>
                  <a:pt x="407486" y="495012"/>
                  <a:pt x="412082" y="511599"/>
                </a:cubicBezTo>
                <a:cubicBezTo>
                  <a:pt x="419349" y="537825"/>
                  <a:pt x="419998" y="565449"/>
                  <a:pt x="423955" y="592374"/>
                </a:cubicBezTo>
                <a:cubicBezTo>
                  <a:pt x="431714" y="607737"/>
                  <a:pt x="441725" y="622158"/>
                  <a:pt x="447234" y="638464"/>
                </a:cubicBezTo>
                <a:cubicBezTo>
                  <a:pt x="460364" y="677332"/>
                  <a:pt x="462779" y="725285"/>
                  <a:pt x="459293" y="765423"/>
                </a:cubicBezTo>
                <a:cubicBezTo>
                  <a:pt x="457595" y="784974"/>
                  <a:pt x="451751" y="803940"/>
                  <a:pt x="447980" y="823200"/>
                </a:cubicBezTo>
                <a:cubicBezTo>
                  <a:pt x="443543" y="845861"/>
                  <a:pt x="448167" y="869383"/>
                  <a:pt x="448260" y="892476"/>
                </a:cubicBezTo>
                <a:cubicBezTo>
                  <a:pt x="448447" y="938659"/>
                  <a:pt x="450830" y="984886"/>
                  <a:pt x="448820" y="1031026"/>
                </a:cubicBezTo>
                <a:cubicBezTo>
                  <a:pt x="447303" y="1065844"/>
                  <a:pt x="439599" y="1100188"/>
                  <a:pt x="437694" y="1134987"/>
                </a:cubicBezTo>
                <a:cubicBezTo>
                  <a:pt x="436011" y="1165730"/>
                  <a:pt x="441763" y="1196787"/>
                  <a:pt x="438068" y="1227354"/>
                </a:cubicBezTo>
                <a:cubicBezTo>
                  <a:pt x="419559" y="1380446"/>
                  <a:pt x="417578" y="1261294"/>
                  <a:pt x="392537" y="1389184"/>
                </a:cubicBezTo>
                <a:cubicBezTo>
                  <a:pt x="389580" y="1404293"/>
                  <a:pt x="393842" y="1420014"/>
                  <a:pt x="392723" y="1435369"/>
                </a:cubicBezTo>
                <a:cubicBezTo>
                  <a:pt x="390191" y="1470128"/>
                  <a:pt x="387515" y="1504983"/>
                  <a:pt x="381598" y="1539328"/>
                </a:cubicBezTo>
                <a:cubicBezTo>
                  <a:pt x="376209" y="1570604"/>
                  <a:pt x="363241" y="1600353"/>
                  <a:pt x="358879" y="1631789"/>
                </a:cubicBezTo>
                <a:cubicBezTo>
                  <a:pt x="342963" y="1746503"/>
                  <a:pt x="381547" y="1656714"/>
                  <a:pt x="347939" y="1781933"/>
                </a:cubicBezTo>
                <a:cubicBezTo>
                  <a:pt x="343478" y="1798557"/>
                  <a:pt x="330411" y="1811860"/>
                  <a:pt x="325034" y="1828211"/>
                </a:cubicBezTo>
                <a:cubicBezTo>
                  <a:pt x="315120" y="1858359"/>
                  <a:pt x="319544" y="1894018"/>
                  <a:pt x="302315" y="1920671"/>
                </a:cubicBezTo>
                <a:cubicBezTo>
                  <a:pt x="260843" y="1984827"/>
                  <a:pt x="202717" y="2036535"/>
                  <a:pt x="152918" y="2094467"/>
                </a:cubicBezTo>
                <a:lnTo>
                  <a:pt x="72329" y="2152523"/>
                </a:lnTo>
                <a:cubicBezTo>
                  <a:pt x="54121" y="2165641"/>
                  <a:pt x="33937" y="2175771"/>
                  <a:pt x="14740" y="2187395"/>
                </a:cubicBezTo>
                <a:lnTo>
                  <a:pt x="0" y="2196320"/>
                </a:lnTo>
                <a:close/>
              </a:path>
            </a:pathLst>
          </a:custGeom>
        </p:spPr>
      </p:pic>
      <p:pic>
        <p:nvPicPr>
          <p:cNvPr id="29" name="图片 28" descr="图片包含 户外艺术系列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8" b="93971"/>
          <a:stretch>
            <a:fillRect/>
          </a:stretch>
        </p:blipFill>
        <p:spPr>
          <a:xfrm rot="8113892">
            <a:off x="1542568" y="9085518"/>
            <a:ext cx="913717" cy="584444"/>
          </a:xfrm>
          <a:custGeom>
            <a:avLst/>
            <a:gdLst>
              <a:gd name="connsiteX0" fmla="*/ 0 w 913717"/>
              <a:gd name="connsiteY0" fmla="*/ 0 h 584444"/>
              <a:gd name="connsiteX1" fmla="*/ 913717 w 913717"/>
              <a:gd name="connsiteY1" fmla="*/ 0 h 584444"/>
              <a:gd name="connsiteX2" fmla="*/ 913717 w 913717"/>
              <a:gd name="connsiteY2" fmla="*/ 584444 h 584444"/>
              <a:gd name="connsiteX3" fmla="*/ 908104 w 913717"/>
              <a:gd name="connsiteY3" fmla="*/ 581226 h 584444"/>
              <a:gd name="connsiteX4" fmla="*/ 827038 w 913717"/>
              <a:gd name="connsiteY4" fmla="*/ 532297 h 584444"/>
              <a:gd name="connsiteX5" fmla="*/ 757668 w 913717"/>
              <a:gd name="connsiteY5" fmla="*/ 509486 h 584444"/>
              <a:gd name="connsiteX6" fmla="*/ 711391 w 913717"/>
              <a:gd name="connsiteY6" fmla="*/ 486580 h 584444"/>
              <a:gd name="connsiteX7" fmla="*/ 480099 w 913717"/>
              <a:gd name="connsiteY7" fmla="*/ 395146 h 584444"/>
              <a:gd name="connsiteX8" fmla="*/ 248340 w 913717"/>
              <a:gd name="connsiteY8" fmla="*/ 188252 h 584444"/>
              <a:gd name="connsiteX9" fmla="*/ 190470 w 913717"/>
              <a:gd name="connsiteY9" fmla="*/ 153848 h 584444"/>
              <a:gd name="connsiteX10" fmla="*/ 29065 w 913717"/>
              <a:gd name="connsiteY10" fmla="*/ 26482 h 584444"/>
              <a:gd name="connsiteX11" fmla="*/ 0 w 913717"/>
              <a:gd name="connsiteY11" fmla="*/ 0 h 58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13717" h="584444">
                <a:moveTo>
                  <a:pt x="0" y="0"/>
                </a:moveTo>
                <a:lnTo>
                  <a:pt x="913717" y="0"/>
                </a:lnTo>
                <a:lnTo>
                  <a:pt x="913717" y="584444"/>
                </a:lnTo>
                <a:lnTo>
                  <a:pt x="908104" y="581226"/>
                </a:lnTo>
                <a:cubicBezTo>
                  <a:pt x="870023" y="558831"/>
                  <a:pt x="827038" y="532297"/>
                  <a:pt x="827038" y="532297"/>
                </a:cubicBezTo>
                <a:cubicBezTo>
                  <a:pt x="803915" y="524694"/>
                  <a:pt x="780305" y="518434"/>
                  <a:pt x="757668" y="509486"/>
                </a:cubicBezTo>
                <a:cubicBezTo>
                  <a:pt x="741662" y="503159"/>
                  <a:pt x="727531" y="492559"/>
                  <a:pt x="711391" y="486580"/>
                </a:cubicBezTo>
                <a:cubicBezTo>
                  <a:pt x="672982" y="472354"/>
                  <a:pt x="522217" y="432746"/>
                  <a:pt x="480099" y="395146"/>
                </a:cubicBezTo>
                <a:lnTo>
                  <a:pt x="248340" y="188252"/>
                </a:lnTo>
                <a:cubicBezTo>
                  <a:pt x="229051" y="176784"/>
                  <a:pt x="208972" y="166547"/>
                  <a:pt x="190470" y="153848"/>
                </a:cubicBezTo>
                <a:cubicBezTo>
                  <a:pt x="127025" y="110303"/>
                  <a:pt x="78179" y="70147"/>
                  <a:pt x="29065" y="26482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文本框 1"/>
          <p:cNvSpPr txBox="1"/>
          <p:nvPr userDrawn="1"/>
        </p:nvSpPr>
        <p:spPr>
          <a:xfrm>
            <a:off x="2963992" y="3101631"/>
            <a:ext cx="2332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gradFill flip="none" rotWithShape="1">
                  <a:gsLst>
                    <a:gs pos="0">
                      <a:srgbClr val="53AAFF"/>
                    </a:gs>
                    <a:gs pos="100000">
                      <a:schemeClr val="bg1"/>
                    </a:gs>
                  </a:gsLst>
                  <a:lin ang="17400000" scaled="0"/>
                  <a:tileRect/>
                </a:gra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</a:t>
            </a:r>
            <a:endParaRPr lang="zh-CN" altLang="en-US" sz="3600" dirty="0">
              <a:gradFill flip="none" rotWithShape="1">
                <a:gsLst>
                  <a:gs pos="0">
                    <a:srgbClr val="53AAFF"/>
                  </a:gs>
                  <a:gs pos="100000">
                    <a:schemeClr val="bg1"/>
                  </a:gs>
                </a:gsLst>
                <a:lin ang="17400000" scaled="0"/>
                <a:tileRect/>
              </a:gra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>
            <a:off x="1109620" y="3429000"/>
            <a:ext cx="1755694" cy="0"/>
          </a:xfrm>
          <a:prstGeom prst="line">
            <a:avLst/>
          </a:prstGeom>
          <a:ln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1900">
                  <a:srgbClr val="DEE6F4">
                    <a:alpha val="0"/>
                  </a:srgbClr>
                </a:gs>
                <a:gs pos="86364">
                  <a:srgbClr val="90C2F8"/>
                </a:gs>
                <a:gs pos="72000">
                  <a:srgbClr val="D0DCF0"/>
                </a:gs>
                <a:gs pos="100000">
                  <a:srgbClr val="53AAFF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 userDrawn="1"/>
        </p:nvSpPr>
        <p:spPr>
          <a:xfrm rot="18891276" flipV="1">
            <a:off x="2764154" y="3387212"/>
            <a:ext cx="83825" cy="83825"/>
          </a:xfrm>
          <a:prstGeom prst="rect">
            <a:avLst/>
          </a:prstGeom>
          <a:solidFill>
            <a:srgbClr val="53AAFF"/>
          </a:solidFill>
          <a:ln>
            <a:noFill/>
          </a:ln>
          <a:effectLst>
            <a:glow rad="101600">
              <a:schemeClr val="accent5">
                <a:satMod val="175000"/>
                <a:alpha val="14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0" name="图片 39" descr="图片包含 动物, 无脊椎动物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24" t="25595" r="22226" b="3891"/>
          <a:stretch>
            <a:fillRect/>
          </a:stretch>
        </p:blipFill>
        <p:spPr>
          <a:xfrm rot="906873" flipH="1">
            <a:off x="-972707" y="158591"/>
            <a:ext cx="3393587" cy="6920676"/>
          </a:xfrm>
          <a:custGeom>
            <a:avLst/>
            <a:gdLst>
              <a:gd name="connsiteX0" fmla="*/ 2764091 w 3393587"/>
              <a:gd name="connsiteY0" fmla="*/ 0 h 6920676"/>
              <a:gd name="connsiteX1" fmla="*/ 0 w 3393587"/>
              <a:gd name="connsiteY1" fmla="*/ 0 h 6920676"/>
              <a:gd name="connsiteX2" fmla="*/ 0 w 3393587"/>
              <a:gd name="connsiteY2" fmla="*/ 6920676 h 6920676"/>
              <a:gd name="connsiteX3" fmla="*/ 506580 w 3393587"/>
              <a:gd name="connsiteY3" fmla="*/ 6920676 h 6920676"/>
              <a:gd name="connsiteX4" fmla="*/ 613985 w 3393587"/>
              <a:gd name="connsiteY4" fmla="*/ 6523016 h 6920676"/>
              <a:gd name="connsiteX5" fmla="*/ 1605365 w 3393587"/>
              <a:gd name="connsiteY5" fmla="*/ 6790781 h 6920676"/>
              <a:gd name="connsiteX6" fmla="*/ 3393587 w 3393587"/>
              <a:gd name="connsiteY6" fmla="*/ 170023 h 692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93587" h="6920676">
                <a:moveTo>
                  <a:pt x="2764091" y="0"/>
                </a:moveTo>
                <a:lnTo>
                  <a:pt x="0" y="0"/>
                </a:lnTo>
                <a:lnTo>
                  <a:pt x="0" y="6920676"/>
                </a:lnTo>
                <a:lnTo>
                  <a:pt x="506580" y="6920676"/>
                </a:lnTo>
                <a:lnTo>
                  <a:pt x="613985" y="6523016"/>
                </a:lnTo>
                <a:lnTo>
                  <a:pt x="1605365" y="6790781"/>
                </a:lnTo>
                <a:lnTo>
                  <a:pt x="3393587" y="170023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动物, 户外, 天空, 深色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45" b="31145"/>
          <a:stretch>
            <a:fillRect/>
          </a:stretch>
        </p:blipFill>
        <p:spPr>
          <a:xfrm>
            <a:off x="0" y="2135908"/>
            <a:ext cx="12192000" cy="2586182"/>
          </a:xfrm>
          <a:custGeom>
            <a:avLst/>
            <a:gdLst>
              <a:gd name="connsiteX0" fmla="*/ 0 w 12192000"/>
              <a:gd name="connsiteY0" fmla="*/ 0 h 2586182"/>
              <a:gd name="connsiteX1" fmla="*/ 12192000 w 12192000"/>
              <a:gd name="connsiteY1" fmla="*/ 0 h 2586182"/>
              <a:gd name="connsiteX2" fmla="*/ 12192000 w 12192000"/>
              <a:gd name="connsiteY2" fmla="*/ 2586182 h 2586182"/>
              <a:gd name="connsiteX3" fmla="*/ 0 w 12192000"/>
              <a:gd name="connsiteY3" fmla="*/ 2586182 h 2586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586182">
                <a:moveTo>
                  <a:pt x="0" y="0"/>
                </a:moveTo>
                <a:lnTo>
                  <a:pt x="12192000" y="0"/>
                </a:lnTo>
                <a:lnTo>
                  <a:pt x="12192000" y="2586182"/>
                </a:lnTo>
                <a:lnTo>
                  <a:pt x="0" y="2586182"/>
                </a:lnTo>
                <a:close/>
              </a:path>
            </a:pathLst>
          </a:custGeom>
        </p:spPr>
      </p:pic>
      <p:sp>
        <p:nvSpPr>
          <p:cNvPr id="7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381636" y="2935115"/>
            <a:ext cx="5221201" cy="987769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过渡页的标题</a:t>
            </a:r>
          </a:p>
        </p:txBody>
      </p:sp>
      <p:pic>
        <p:nvPicPr>
          <p:cNvPr id="9" name="图形 8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0272146" y="428681"/>
            <a:ext cx="1511867" cy="209868"/>
          </a:xfrm>
          <a:prstGeom prst="rect">
            <a:avLst/>
          </a:prstGeom>
        </p:spPr>
      </p:pic>
      <p:sp>
        <p:nvSpPr>
          <p:cNvPr id="16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706744" y="2993429"/>
            <a:ext cx="1256872" cy="987769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4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0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1987431" y="2935115"/>
            <a:ext cx="257735" cy="987769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spc="300" baseline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en-US" altLang="zh-CN" dirty="0"/>
              <a:t>|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sp>
        <p:nvSpPr>
          <p:cNvPr id="8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591636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9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9829743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295564" y="949038"/>
            <a:ext cx="11600872" cy="1784230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20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内容。字体：微软雅黑 </a:t>
            </a:r>
            <a:r>
              <a:rPr lang="en-US" altLang="zh-CN" dirty="0"/>
              <a:t>light</a:t>
            </a:r>
            <a:r>
              <a:rPr lang="zh-CN" altLang="en-US" dirty="0"/>
              <a:t>。字体大小：</a:t>
            </a:r>
            <a:r>
              <a:rPr lang="en-US" altLang="zh-CN" dirty="0"/>
              <a:t>20</a:t>
            </a:r>
            <a:r>
              <a:rPr lang="zh-CN" altLang="en-US" dirty="0"/>
              <a:t>号。字间距：正常。行间距：</a:t>
            </a:r>
            <a:r>
              <a:rPr lang="en-US" altLang="zh-CN" dirty="0"/>
              <a:t>1.3</a:t>
            </a:r>
            <a:r>
              <a:rPr lang="zh-CN" altLang="en-US" dirty="0"/>
              <a:t>。</a:t>
            </a:r>
          </a:p>
        </p:txBody>
      </p:sp>
      <p:sp>
        <p:nvSpPr>
          <p:cNvPr id="5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295564" y="312793"/>
            <a:ext cx="11600872" cy="605765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3200" spc="0" baseline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2pPr>
            <a:lvl3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3pPr>
            <a:lvl4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4pPr>
            <a:lvl5pPr>
              <a:defRPr>
                <a:latin typeface="方正兰亭纤黑简体" panose="03000509000000000000" pitchFamily="65" charset="-122"/>
                <a:ea typeface="方正兰亭纤黑简体" panose="03000509000000000000" pitchFamily="65" charset="-122"/>
              </a:defRPr>
            </a:lvl5pPr>
          </a:lstStyle>
          <a:p>
            <a:pPr lvl="0"/>
            <a:r>
              <a:rPr lang="zh-CN" altLang="en-US" dirty="0"/>
              <a:t>标题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0"/>
            <a:ext cx="12271143" cy="6858000"/>
          </a:xfrm>
          <a:prstGeom prst="rect">
            <a:avLst/>
          </a:prstGeom>
          <a:gradFill flip="none" rotWithShape="1">
            <a:gsLst>
              <a:gs pos="53000">
                <a:srgbClr val="14255D"/>
              </a:gs>
              <a:gs pos="0">
                <a:srgbClr val="13245A"/>
              </a:gs>
              <a:gs pos="100000">
                <a:srgbClr val="0D194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 rot="16200000">
            <a:off x="3434977" y="-1978167"/>
            <a:ext cx="5401190" cy="12271143"/>
          </a:xfrm>
          <a:prstGeom prst="rect">
            <a:avLst/>
          </a:prstGeom>
          <a:gradFill flip="none" rotWithShape="1">
            <a:gsLst>
              <a:gs pos="0">
                <a:srgbClr val="090D3A"/>
              </a:gs>
              <a:gs pos="100000">
                <a:srgbClr val="090D3A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272146" y="405808"/>
            <a:ext cx="1511867" cy="209868"/>
          </a:xfrm>
          <a:prstGeom prst="rect">
            <a:avLst/>
          </a:prstGeom>
        </p:spPr>
      </p:pic>
      <p:pic>
        <p:nvPicPr>
          <p:cNvPr id="22" name="图片 21" descr="图片包含 动物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21"/>
          <a:stretch>
            <a:fillRect/>
          </a:stretch>
        </p:blipFill>
        <p:spPr>
          <a:xfrm rot="3115645">
            <a:off x="2622906" y="1998179"/>
            <a:ext cx="7025329" cy="7293837"/>
          </a:xfrm>
          <a:custGeom>
            <a:avLst/>
            <a:gdLst>
              <a:gd name="connsiteX0" fmla="*/ 0 w 7025329"/>
              <a:gd name="connsiteY0" fmla="*/ 0 h 7293837"/>
              <a:gd name="connsiteX1" fmla="*/ 7025329 w 7025329"/>
              <a:gd name="connsiteY1" fmla="*/ 0 h 7293837"/>
              <a:gd name="connsiteX2" fmla="*/ 7025329 w 7025329"/>
              <a:gd name="connsiteY2" fmla="*/ 1154239 h 7293837"/>
              <a:gd name="connsiteX3" fmla="*/ 6504049 w 7025329"/>
              <a:gd name="connsiteY3" fmla="*/ 1819707 h 7293837"/>
              <a:gd name="connsiteX4" fmla="*/ 6492053 w 7025329"/>
              <a:gd name="connsiteY4" fmla="*/ 1810309 h 7293837"/>
              <a:gd name="connsiteX5" fmla="*/ 2295832 w 7025329"/>
              <a:gd name="connsiteY5" fmla="*/ 7167225 h 7293837"/>
              <a:gd name="connsiteX6" fmla="*/ 2457466 w 7025329"/>
              <a:gd name="connsiteY6" fmla="*/ 7293837 h 7293837"/>
              <a:gd name="connsiteX7" fmla="*/ 0 w 7025329"/>
              <a:gd name="connsiteY7" fmla="*/ 7293837 h 729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25329" h="7293837">
                <a:moveTo>
                  <a:pt x="0" y="0"/>
                </a:moveTo>
                <a:lnTo>
                  <a:pt x="7025329" y="0"/>
                </a:lnTo>
                <a:lnTo>
                  <a:pt x="7025329" y="1154239"/>
                </a:lnTo>
                <a:lnTo>
                  <a:pt x="6504049" y="1819707"/>
                </a:lnTo>
                <a:lnTo>
                  <a:pt x="6492053" y="1810309"/>
                </a:lnTo>
                <a:lnTo>
                  <a:pt x="2295832" y="7167225"/>
                </a:lnTo>
                <a:lnTo>
                  <a:pt x="2457466" y="7293837"/>
                </a:lnTo>
                <a:lnTo>
                  <a:pt x="0" y="7293837"/>
                </a:lnTo>
                <a:close/>
              </a:path>
            </a:pathLst>
          </a:custGeom>
        </p:spPr>
      </p:pic>
      <p:grpSp>
        <p:nvGrpSpPr>
          <p:cNvPr id="13" name="组合 12"/>
          <p:cNvGrpSpPr/>
          <p:nvPr userDrawn="1"/>
        </p:nvGrpSpPr>
        <p:grpSpPr>
          <a:xfrm>
            <a:off x="4519322" y="2253173"/>
            <a:ext cx="3238119" cy="1026679"/>
            <a:chOff x="4006840" y="2990910"/>
            <a:chExt cx="3238119" cy="1026679"/>
          </a:xfrm>
        </p:grpSpPr>
        <p:sp>
          <p:nvSpPr>
            <p:cNvPr id="14" name="文本框 13"/>
            <p:cNvSpPr txBox="1"/>
            <p:nvPr userDrawn="1"/>
          </p:nvSpPr>
          <p:spPr>
            <a:xfrm>
              <a:off x="4006840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 flip="none" rotWithShape="1"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endParaRPr lang="zh-CN" altLang="en-US" sz="6000" dirty="0">
                <a:gradFill flip="none" rotWithShape="1"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 userDrawn="1"/>
          </p:nvSpPr>
          <p:spPr>
            <a:xfrm>
              <a:off x="4393006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492544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 userDrawn="1"/>
          </p:nvSpPr>
          <p:spPr>
            <a:xfrm>
              <a:off x="5386793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 userDrawn="1"/>
          </p:nvSpPr>
          <p:spPr>
            <a:xfrm>
              <a:off x="5897061" y="3001926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6336246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文本框 19"/>
            <p:cNvSpPr txBox="1"/>
            <p:nvPr userDrawn="1"/>
          </p:nvSpPr>
          <p:spPr>
            <a:xfrm>
              <a:off x="6712524" y="2990910"/>
              <a:ext cx="53243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gradFill>
                    <a:gsLst>
                      <a:gs pos="58000">
                        <a:srgbClr val="E5ECF7"/>
                      </a:gs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08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!</a:t>
              </a:r>
              <a:endParaRPr lang="zh-CN" altLang="en-US" sz="6000" dirty="0">
                <a:gradFill>
                  <a:gsLst>
                    <a:gs pos="58000">
                      <a:srgbClr val="E5ECF7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08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androidxref.com/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hyperlink" Target="https://github.com/martin-1205/AndroidAdvance1/tree/main/AndroidAdvance1021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ituan-Dianping/Logan" TargetMode="External"/><Relationship Id="rId2" Type="http://schemas.openxmlformats.org/officeDocument/2006/relationships/hyperlink" Target="https://github.com/eleme/Troja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github.com/HujiangTechnology/gradle_plugin_android_aspectjx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hyperlink" Target="http://findbugs.sourceforge.net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4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762305" y="1784357"/>
            <a:ext cx="7735268" cy="987769"/>
          </a:xfrm>
        </p:spPr>
        <p:txBody>
          <a:bodyPr/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技术分享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855070" y="3403250"/>
            <a:ext cx="5452965" cy="682625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：移动事业部      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授课人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：苗运齐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489401" y="6030699"/>
            <a:ext cx="2303642" cy="987769"/>
          </a:xfrm>
        </p:spPr>
        <p:txBody>
          <a:bodyPr/>
          <a:lstStyle/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dirty="0" smtClean="0"/>
              <a:t>03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381636" y="2935115"/>
            <a:ext cx="9567708" cy="987769"/>
          </a:xfrm>
        </p:spPr>
        <p:txBody>
          <a:bodyPr/>
          <a:lstStyle/>
          <a:p>
            <a:r>
              <a:rPr lang="zh-CN" altLang="en-US" dirty="0" smtClean="0"/>
              <a:t>重新站在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角度看</a:t>
            </a:r>
            <a:r>
              <a:rPr lang="en-US" altLang="zh-CN" dirty="0" smtClean="0"/>
              <a:t>Android </a:t>
            </a:r>
            <a:r>
              <a:rPr lang="zh-CN" altLang="en-US" sz="2000" dirty="0" smtClean="0"/>
              <a:t>一切</a:t>
            </a:r>
            <a:r>
              <a:rPr lang="zh-CN" altLang="en-US" sz="2000" dirty="0"/>
              <a:t>皆文件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03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400" dirty="0" smtClean="0"/>
              <a:t>回到</a:t>
            </a:r>
            <a:r>
              <a:rPr lang="en-US" altLang="zh-CN" sz="1400" dirty="0"/>
              <a:t>Linux</a:t>
            </a:r>
            <a:r>
              <a:rPr lang="zh-CN" altLang="en-US" sz="1400" dirty="0"/>
              <a:t>的角度</a:t>
            </a:r>
            <a:r>
              <a:rPr lang="zh-CN" altLang="en-US" sz="1400" dirty="0" smtClean="0"/>
              <a:t>来重新看看</a:t>
            </a:r>
            <a:r>
              <a:rPr lang="en-US" altLang="zh-CN" sz="1400" dirty="0" smtClean="0"/>
              <a:t>Android</a:t>
            </a:r>
            <a:r>
              <a:rPr lang="zh-CN" altLang="en-US" sz="1400" dirty="0" smtClean="0"/>
              <a:t>！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zh-CN" altLang="en-US" sz="1400" dirty="0" smtClean="0"/>
              <a:t>从如下四个方面来看：</a:t>
            </a:r>
            <a:endParaRPr lang="en-US" altLang="zh-CN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用户</a:t>
            </a:r>
            <a:endParaRPr lang="en-US" altLang="zh-CN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数据</a:t>
            </a:r>
            <a:endParaRPr lang="en-US" altLang="zh-CN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权限</a:t>
            </a:r>
            <a:endParaRPr lang="en-US" altLang="zh-CN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dirty="0" smtClean="0"/>
              <a:t>进程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zh-CN" altLang="en-US" sz="1400" dirty="0" smtClean="0"/>
              <a:t>注：</a:t>
            </a:r>
            <a:endParaRPr lang="en-US" altLang="zh-CN" sz="1400" dirty="0" smtClean="0"/>
          </a:p>
          <a:p>
            <a:r>
              <a:rPr lang="zh-CN" altLang="en-US" sz="1400" dirty="0" smtClean="0"/>
              <a:t>在</a:t>
            </a:r>
            <a:r>
              <a:rPr lang="en-US" altLang="zh-CN" sz="1400" dirty="0"/>
              <a:t>L</a:t>
            </a:r>
            <a:r>
              <a:rPr lang="en-US" altLang="zh-CN" sz="1400" dirty="0" smtClean="0"/>
              <a:t>inux</a:t>
            </a:r>
            <a:r>
              <a:rPr lang="zh-CN" altLang="en-US" sz="1400" dirty="0" smtClean="0"/>
              <a:t>单元会以</a:t>
            </a:r>
            <a:r>
              <a:rPr lang="en-US" altLang="zh-CN" sz="1400" b="1" dirty="0" smtClean="0"/>
              <a:t>Android8.0</a:t>
            </a:r>
            <a:r>
              <a:rPr lang="zh-CN" altLang="en-US" sz="1400" b="1" dirty="0" smtClean="0"/>
              <a:t>系统和“夸克浏览器”</a:t>
            </a:r>
            <a:r>
              <a:rPr lang="en-US" altLang="zh-CN" sz="1400" b="1" dirty="0" smtClean="0"/>
              <a:t>app</a:t>
            </a:r>
            <a:r>
              <a:rPr lang="zh-CN" altLang="en-US" sz="1400" dirty="0" smtClean="0"/>
              <a:t>为例来进行阐述。</a:t>
            </a:r>
            <a:endParaRPr lang="en-US" altLang="zh-CN" sz="14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Linux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000" dirty="0" smtClean="0"/>
              <a:t>1.</a:t>
            </a:r>
            <a:r>
              <a:rPr lang="zh-CN" altLang="en-US" sz="1000" b="1" dirty="0" smtClean="0"/>
              <a:t>用户</a:t>
            </a:r>
            <a:r>
              <a:rPr lang="en-US" altLang="zh-CN" sz="1000" b="1" dirty="0" err="1" smtClean="0"/>
              <a:t>uid</a:t>
            </a:r>
            <a:r>
              <a:rPr lang="zh-CN" altLang="en-US" sz="1000" dirty="0" smtClean="0"/>
              <a:t>（</a:t>
            </a:r>
            <a:r>
              <a:rPr lang="zh-CN" altLang="en-US" sz="1000" dirty="0"/>
              <a:t>需</a:t>
            </a:r>
            <a:r>
              <a:rPr lang="en-US" altLang="zh-CN" sz="1000" dirty="0"/>
              <a:t>Root</a:t>
            </a:r>
            <a:r>
              <a:rPr lang="zh-CN" altLang="en-US" sz="1000" dirty="0"/>
              <a:t>设备并关闭</a:t>
            </a:r>
            <a:r>
              <a:rPr lang="en-US" altLang="zh-CN" sz="1000" dirty="0" err="1" smtClean="0"/>
              <a:t>Selinux</a:t>
            </a:r>
            <a:r>
              <a:rPr lang="zh-CN" altLang="en-US" sz="1000" dirty="0" smtClean="0"/>
              <a:t>）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2.</a:t>
            </a:r>
            <a:r>
              <a:rPr lang="zh-CN" altLang="en-US" sz="1000" b="1" dirty="0" smtClean="0"/>
              <a:t>数据</a:t>
            </a:r>
            <a:endParaRPr lang="en-US" altLang="zh-CN" sz="1000" b="1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000" b="1" dirty="0" smtClean="0"/>
              <a:t>Data</a:t>
            </a:r>
            <a:r>
              <a:rPr lang="zh-CN" altLang="en-US" sz="1000" b="1" dirty="0" smtClean="0"/>
              <a:t>数据（可持久化存储）</a:t>
            </a:r>
            <a:endParaRPr lang="en-US" altLang="zh-CN" sz="1000" b="1" dirty="0"/>
          </a:p>
          <a:p>
            <a:pPr>
              <a:lnSpc>
                <a:spcPct val="100000"/>
              </a:lnSpc>
            </a:pPr>
            <a:r>
              <a:rPr lang="en-US" altLang="zh-CN" sz="900" dirty="0"/>
              <a:t>/</a:t>
            </a:r>
            <a:r>
              <a:rPr lang="en-US" altLang="zh-CN" sz="900" dirty="0" smtClean="0"/>
              <a:t>data/</a:t>
            </a:r>
            <a:r>
              <a:rPr lang="en-US" altLang="zh-CN" sz="900" strike="sngStrike" dirty="0" err="1" smtClean="0">
                <a:solidFill>
                  <a:srgbClr val="FF0000"/>
                </a:solidFill>
              </a:rPr>
              <a:t>app</a:t>
            </a:r>
            <a:r>
              <a:rPr lang="en-US" altLang="zh-CN" sz="900" b="1" dirty="0" err="1" smtClean="0"/>
              <a:t>dada</a:t>
            </a:r>
            <a:r>
              <a:rPr lang="en-US" altLang="zh-CN" sz="900" dirty="0" smtClean="0"/>
              <a:t>/</a:t>
            </a:r>
            <a:r>
              <a:rPr lang="en-US" altLang="zh-CN" sz="900" dirty="0" err="1" smtClean="0"/>
              <a:t>com.quark.browser</a:t>
            </a:r>
            <a:r>
              <a:rPr lang="en-US" altLang="zh-CN" sz="900" dirty="0" smtClean="0"/>
              <a:t>-xxx</a:t>
            </a:r>
            <a:r>
              <a:rPr lang="en-US" altLang="zh-CN" sz="900" dirty="0"/>
              <a:t>/</a:t>
            </a:r>
          </a:p>
          <a:p>
            <a:pPr>
              <a:lnSpc>
                <a:spcPct val="100000"/>
              </a:lnSpc>
            </a:pPr>
            <a:r>
              <a:rPr lang="en-US" altLang="zh-CN" sz="900" dirty="0" smtClean="0"/>
              <a:t>/</a:t>
            </a:r>
            <a:r>
              <a:rPr lang="en-US" altLang="zh-CN" sz="900" dirty="0" err="1" smtClean="0"/>
              <a:t>sdcard</a:t>
            </a:r>
            <a:r>
              <a:rPr lang="en-US" altLang="zh-CN" sz="900" dirty="0" smtClean="0"/>
              <a:t>/Android/data/</a:t>
            </a:r>
            <a:r>
              <a:rPr lang="en-US" altLang="zh-CN" sz="900" dirty="0" err="1" smtClean="0"/>
              <a:t>com.quark.browser</a:t>
            </a:r>
            <a:r>
              <a:rPr lang="en-US" altLang="zh-CN" sz="900" dirty="0" smtClean="0"/>
              <a:t>/files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内存数据（仅运行时存在）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en-US" altLang="zh-CN" sz="900" dirty="0" err="1" smtClean="0"/>
              <a:t>adb</a:t>
            </a:r>
            <a:r>
              <a:rPr lang="en-US" altLang="zh-CN" sz="900" dirty="0" smtClean="0"/>
              <a:t> shell </a:t>
            </a:r>
            <a:r>
              <a:rPr lang="en-US" altLang="zh-CN" sz="900" dirty="0" err="1" smtClean="0"/>
              <a:t>dumpsys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meminfo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com.quark.browser</a:t>
            </a:r>
            <a:endParaRPr lang="en-US" altLang="zh-CN" sz="9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进程和线程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endParaRPr lang="en-US" altLang="zh-CN" sz="1000" b="1" dirty="0" smtClean="0"/>
          </a:p>
          <a:p>
            <a:pPr>
              <a:lnSpc>
                <a:spcPct val="100000"/>
              </a:lnSpc>
            </a:pPr>
            <a:endParaRPr lang="en-US" altLang="zh-CN" sz="1000" dirty="0" smtClean="0"/>
          </a:p>
          <a:p>
            <a:pPr>
              <a:lnSpc>
                <a:spcPct val="100000"/>
              </a:lnSpc>
            </a:pPr>
            <a:endParaRPr lang="en-US" altLang="zh-CN" sz="1000" dirty="0" smtClean="0"/>
          </a:p>
          <a:p>
            <a:pPr>
              <a:lnSpc>
                <a:spcPct val="100000"/>
              </a:lnSpc>
            </a:pPr>
            <a:endParaRPr lang="en-US" altLang="zh-CN" sz="1000" b="1" dirty="0"/>
          </a:p>
          <a:p>
            <a:pPr>
              <a:lnSpc>
                <a:spcPct val="100000"/>
              </a:lnSpc>
            </a:pPr>
            <a:endParaRPr lang="en-US" altLang="zh-CN" sz="10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Linux-</a:t>
            </a:r>
            <a:r>
              <a:rPr lang="zh-CN" altLang="en-US" dirty="0" smtClean="0">
                <a:solidFill>
                  <a:schemeClr val="accent1"/>
                </a:solidFill>
              </a:rPr>
              <a:t>用户和数据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96" y="1186233"/>
            <a:ext cx="5838906" cy="255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911" y="1344927"/>
            <a:ext cx="4887145" cy="3384001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5" idx="1"/>
          </p:cNvCxnSpPr>
          <p:nvPr/>
        </p:nvCxnSpPr>
        <p:spPr>
          <a:xfrm>
            <a:off x="1988598" y="2716567"/>
            <a:ext cx="4806313" cy="320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96" y="3377021"/>
            <a:ext cx="6187672" cy="114074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02096" y="4648139"/>
            <a:ext cx="4169904" cy="553163"/>
            <a:chOff x="402096" y="4648139"/>
            <a:chExt cx="4169904" cy="55316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096" y="4648139"/>
              <a:ext cx="4169904" cy="146312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2096" y="4795669"/>
              <a:ext cx="4169904" cy="405633"/>
            </a:xfrm>
            <a:prstGeom prst="rect">
              <a:avLst/>
            </a:prstGeom>
          </p:spPr>
        </p:pic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096" y="5383727"/>
            <a:ext cx="2820498" cy="8870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权限管控</a:t>
            </a:r>
            <a:endParaRPr lang="en-US" altLang="zh-CN" sz="1400" b="1" dirty="0" smtClean="0"/>
          </a:p>
          <a:p>
            <a:pPr>
              <a:lnSpc>
                <a:spcPct val="100000"/>
              </a:lnSpc>
            </a:pPr>
            <a:r>
              <a:rPr lang="zh-CN" altLang="en-US" sz="1400" dirty="0" smtClean="0"/>
              <a:t>随着</a:t>
            </a:r>
            <a:r>
              <a:rPr lang="en-US" altLang="zh-CN" sz="1400" dirty="0" smtClean="0"/>
              <a:t>Android</a:t>
            </a:r>
            <a:r>
              <a:rPr lang="zh-CN" altLang="en-US" sz="1400" dirty="0" smtClean="0"/>
              <a:t>系统的版本升级，对权限的管控越来越严。</a:t>
            </a:r>
            <a:endParaRPr lang="en-US" altLang="zh-CN" sz="1400" dirty="0" smtClean="0"/>
          </a:p>
          <a:p>
            <a:pPr>
              <a:lnSpc>
                <a:spcPct val="100000"/>
              </a:lnSpc>
            </a:pPr>
            <a:r>
              <a:rPr lang="zh-CN" altLang="en-US" sz="1400" dirty="0" smtClean="0"/>
              <a:t>安装时权限 </a:t>
            </a:r>
            <a:r>
              <a:rPr lang="en-US" altLang="zh-CN" sz="1400" b="1" dirty="0" smtClean="0"/>
              <a:t>-&gt;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运行时权限 </a:t>
            </a:r>
            <a:r>
              <a:rPr lang="en-US" altLang="zh-CN" sz="1400" dirty="0" smtClean="0"/>
              <a:t>-&gt; </a:t>
            </a:r>
            <a:r>
              <a:rPr lang="zh-CN" altLang="en-US" sz="1400" dirty="0" smtClean="0"/>
              <a:t>前</a:t>
            </a:r>
            <a:r>
              <a:rPr lang="zh-CN" altLang="en-US" sz="1400" dirty="0"/>
              <a:t>（后）台</a:t>
            </a:r>
            <a:r>
              <a:rPr lang="zh-CN" altLang="en-US" sz="1400" dirty="0" smtClean="0"/>
              <a:t>权限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-&gt; </a:t>
            </a:r>
            <a:r>
              <a:rPr lang="zh-CN" altLang="en-US" sz="1400" dirty="0" smtClean="0"/>
              <a:t>一次性权限 </a:t>
            </a:r>
            <a:r>
              <a:rPr lang="en-US" altLang="zh-CN" sz="1400" dirty="0" smtClean="0"/>
              <a:t>-&gt; </a:t>
            </a:r>
            <a:r>
              <a:rPr lang="zh-CN" altLang="en-US" sz="1400" dirty="0" smtClean="0"/>
              <a:t>权限</a:t>
            </a:r>
            <a:r>
              <a:rPr lang="zh-CN" altLang="en-US" sz="1400" dirty="0"/>
              <a:t>时效性（超时</a:t>
            </a:r>
            <a:r>
              <a:rPr lang="zh-CN" altLang="en-US" sz="1400" dirty="0" smtClean="0"/>
              <a:t>回收）</a:t>
            </a:r>
            <a:endParaRPr lang="en-US" altLang="zh-CN" sz="1400" dirty="0" smtClean="0"/>
          </a:p>
          <a:p>
            <a:pPr>
              <a:lnSpc>
                <a:spcPct val="100000"/>
              </a:lnSpc>
            </a:pPr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权限认证</a:t>
            </a:r>
            <a:endParaRPr lang="en-US" altLang="zh-CN" sz="1400" b="1" dirty="0" smtClean="0"/>
          </a:p>
          <a:p>
            <a:pPr>
              <a:lnSpc>
                <a:spcPct val="100000"/>
              </a:lnSpc>
            </a:pPr>
            <a:r>
              <a:rPr lang="en-US" altLang="zh-CN" sz="1400" dirty="0" smtClean="0"/>
              <a:t>app</a:t>
            </a:r>
            <a:r>
              <a:rPr lang="zh-CN" altLang="en-US" sz="1400" dirty="0" smtClean="0"/>
              <a:t>动态权限</a:t>
            </a:r>
            <a:r>
              <a:rPr lang="zh-CN" altLang="en-US" sz="1400" dirty="0"/>
              <a:t>（运行时）</a:t>
            </a:r>
            <a:r>
              <a:rPr lang="zh-CN" altLang="en-US" sz="1400" dirty="0" smtClean="0"/>
              <a:t> </a:t>
            </a:r>
            <a:r>
              <a:rPr lang="en-US" altLang="zh-CN" sz="1400" dirty="0"/>
              <a:t>-&gt; </a:t>
            </a:r>
            <a:r>
              <a:rPr lang="en-US" altLang="zh-CN" sz="1400" dirty="0" smtClean="0"/>
              <a:t>App </a:t>
            </a:r>
            <a:r>
              <a:rPr lang="en-US" altLang="zh-CN" sz="1400" dirty="0" err="1" smtClean="0"/>
              <a:t>uid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Selinux</a:t>
            </a:r>
            <a:r>
              <a:rPr lang="zh-CN" altLang="en-US" sz="1400" dirty="0" smtClean="0"/>
              <a:t>角色权限 </a:t>
            </a:r>
            <a:r>
              <a:rPr lang="en-US" altLang="zh-CN" sz="1400" dirty="0"/>
              <a:t>-&gt; </a:t>
            </a:r>
            <a:r>
              <a:rPr lang="en-US" altLang="zh-CN" sz="1400" dirty="0" smtClean="0"/>
              <a:t>App </a:t>
            </a:r>
            <a:r>
              <a:rPr lang="en-US" altLang="zh-CN" sz="1400" dirty="0" err="1" smtClean="0"/>
              <a:t>uid</a:t>
            </a:r>
            <a:r>
              <a:rPr lang="zh-CN" altLang="en-US" sz="1400" dirty="0" smtClean="0"/>
              <a:t>权限 </a:t>
            </a:r>
            <a:r>
              <a:rPr lang="en-US" altLang="zh-CN" sz="1400" dirty="0"/>
              <a:t>-&gt; </a:t>
            </a:r>
            <a:r>
              <a:rPr lang="en-US" altLang="zh-CN" sz="1400" dirty="0" smtClean="0"/>
              <a:t>App</a:t>
            </a:r>
            <a:r>
              <a:rPr lang="zh-CN" altLang="en-US" sz="1400" dirty="0" smtClean="0"/>
              <a:t>用户组权限（安装时）</a:t>
            </a:r>
            <a:endParaRPr lang="en-US" altLang="zh-CN" sz="14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000" b="1" dirty="0" smtClean="0"/>
              <a:t>data</a:t>
            </a:r>
            <a:r>
              <a:rPr lang="zh-CN" altLang="en-US" sz="1000" b="1" dirty="0" smtClean="0"/>
              <a:t>空间权限</a:t>
            </a:r>
            <a:r>
              <a:rPr lang="zh-CN" altLang="en-US" sz="1000" dirty="0" smtClean="0"/>
              <a:t>：</a:t>
            </a:r>
            <a:r>
              <a:rPr lang="en-US" altLang="zh-CN" sz="1000" dirty="0" smtClean="0"/>
              <a:t>u2c</a:t>
            </a:r>
            <a:r>
              <a:rPr lang="en-US" altLang="zh-CN" sz="1000" dirty="0"/>
              <a:t>:/ # </a:t>
            </a:r>
            <a:r>
              <a:rPr lang="en-US" altLang="zh-CN" sz="1000" b="1" dirty="0"/>
              <a:t>ls -l /</a:t>
            </a:r>
            <a:r>
              <a:rPr lang="en-US" altLang="zh-CN" sz="1000" b="1" dirty="0" smtClean="0"/>
              <a:t>data/data/</a:t>
            </a:r>
          </a:p>
          <a:p>
            <a:pPr>
              <a:lnSpc>
                <a:spcPct val="100000"/>
              </a:lnSpc>
            </a:pPr>
            <a:r>
              <a:rPr lang="en-US" altLang="zh-CN" sz="1000" dirty="0" err="1"/>
              <a:t>d</a:t>
            </a:r>
            <a:r>
              <a:rPr lang="en-US" altLang="zh-CN" sz="1000" b="1" dirty="0" err="1"/>
              <a:t>rwx</a:t>
            </a:r>
            <a:r>
              <a:rPr lang="en-US" altLang="zh-CN" sz="1000" b="1" dirty="0"/>
              <a:t>------ </a:t>
            </a:r>
            <a:r>
              <a:rPr lang="en-US" altLang="zh-CN" sz="1000" dirty="0"/>
              <a:t>9 </a:t>
            </a:r>
            <a:r>
              <a:rPr lang="en-US" altLang="zh-CN" sz="1000" b="1" dirty="0"/>
              <a:t>u0_a66</a:t>
            </a:r>
            <a:r>
              <a:rPr lang="en-US" altLang="zh-CN" sz="1000" dirty="0"/>
              <a:t>    </a:t>
            </a:r>
            <a:r>
              <a:rPr lang="en-US" altLang="zh-CN" sz="1000" dirty="0" err="1"/>
              <a:t>u0_a66</a:t>
            </a:r>
            <a:r>
              <a:rPr lang="en-US" altLang="zh-CN" sz="1000" dirty="0"/>
              <a:t>    4096 2021-01-11 17:59 </a:t>
            </a:r>
            <a:r>
              <a:rPr lang="en-US" altLang="zh-CN" sz="1000" b="1" dirty="0" err="1" smtClean="0"/>
              <a:t>com.quark.browser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endParaRPr lang="en-US" altLang="zh-CN" sz="1000" b="1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000" b="1" dirty="0" err="1" smtClean="0"/>
              <a:t>sdcard</a:t>
            </a:r>
            <a:r>
              <a:rPr lang="zh-CN" altLang="en-US" sz="1000" b="1" dirty="0" smtClean="0"/>
              <a:t>空间权限</a:t>
            </a:r>
            <a:r>
              <a:rPr lang="zh-CN" altLang="en-US" sz="1000" dirty="0" smtClean="0"/>
              <a:t>：</a:t>
            </a:r>
            <a:r>
              <a:rPr lang="en-US" altLang="zh-CN" sz="1000" dirty="0" smtClean="0"/>
              <a:t>130|u2c</a:t>
            </a:r>
            <a:r>
              <a:rPr lang="en-US" altLang="zh-CN" sz="1000" dirty="0"/>
              <a:t>:/ # </a:t>
            </a:r>
            <a:r>
              <a:rPr lang="en-US" altLang="zh-CN" sz="1000" b="1" dirty="0"/>
              <a:t>ls -l /</a:t>
            </a:r>
            <a:r>
              <a:rPr lang="en-US" altLang="zh-CN" sz="1000" b="1" dirty="0" err="1" smtClean="0"/>
              <a:t>sdcard</a:t>
            </a:r>
            <a:r>
              <a:rPr lang="en-US" altLang="zh-CN" sz="1000" b="1" dirty="0" smtClean="0"/>
              <a:t>/Android/data/</a:t>
            </a:r>
            <a:endParaRPr lang="en-US" altLang="zh-CN" sz="1000" b="1" dirty="0"/>
          </a:p>
          <a:p>
            <a:pPr>
              <a:lnSpc>
                <a:spcPct val="100000"/>
              </a:lnSpc>
            </a:pPr>
            <a:r>
              <a:rPr lang="pl-PL" altLang="zh-CN" sz="1000" dirty="0"/>
              <a:t>d</a:t>
            </a:r>
            <a:r>
              <a:rPr lang="pl-PL" altLang="zh-CN" sz="1000" b="1" dirty="0"/>
              <a:t>rwxrwx--x</a:t>
            </a:r>
            <a:r>
              <a:rPr lang="pl-PL" altLang="zh-CN" sz="1000" dirty="0"/>
              <a:t> 4 u0_a66 sdcard_rw 4096 2021-01-11 17:59 </a:t>
            </a:r>
            <a:r>
              <a:rPr lang="pl-PL" altLang="zh-CN" sz="1000" b="1" dirty="0" smtClean="0"/>
              <a:t>com.quark.browser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进程空间权限</a:t>
            </a:r>
            <a:r>
              <a:rPr lang="zh-CN" altLang="en-US" sz="1000" dirty="0" smtClean="0"/>
              <a:t>：</a:t>
            </a:r>
            <a:r>
              <a:rPr lang="en-US" altLang="zh-CN" sz="1000" dirty="0" smtClean="0"/>
              <a:t>u2c</a:t>
            </a:r>
            <a:r>
              <a:rPr lang="en-US" altLang="zh-CN" sz="1000" dirty="0"/>
              <a:t>:/ # </a:t>
            </a:r>
            <a:r>
              <a:rPr lang="en-US" altLang="zh-CN" sz="1000" b="1" dirty="0"/>
              <a:t>ls -l /</a:t>
            </a:r>
            <a:r>
              <a:rPr lang="en-US" altLang="zh-CN" sz="1000" b="1" dirty="0" err="1" smtClean="0"/>
              <a:t>proc</a:t>
            </a:r>
            <a:r>
              <a:rPr lang="en-US" altLang="zh-CN" sz="1000" b="1" dirty="0" smtClean="0"/>
              <a:t>/3395</a:t>
            </a:r>
          </a:p>
          <a:p>
            <a:pPr>
              <a:lnSpc>
                <a:spcPct val="100000"/>
              </a:lnSpc>
            </a:pPr>
            <a:r>
              <a:rPr lang="en-US" altLang="zh-CN" sz="1000" dirty="0"/>
              <a:t>-r--r--r--  1 root   </a:t>
            </a:r>
            <a:r>
              <a:rPr lang="en-US" altLang="zh-CN" sz="1000" dirty="0" err="1"/>
              <a:t>root</a:t>
            </a:r>
            <a:r>
              <a:rPr lang="en-US" altLang="zh-CN" sz="1000" dirty="0"/>
              <a:t>   0 2021-01-12 13:50 </a:t>
            </a:r>
            <a:r>
              <a:rPr lang="en-US" altLang="zh-CN" sz="1000" dirty="0" smtClean="0"/>
              <a:t>status</a:t>
            </a:r>
          </a:p>
          <a:p>
            <a:pPr>
              <a:lnSpc>
                <a:spcPct val="100000"/>
              </a:lnSpc>
            </a:pPr>
            <a:r>
              <a:rPr lang="en-US" altLang="zh-CN" sz="1000" b="1" dirty="0" err="1"/>
              <a:t>dr</a:t>
            </a:r>
            <a:r>
              <a:rPr lang="en-US" altLang="zh-CN" sz="1000" b="1" dirty="0"/>
              <a:t>-</a:t>
            </a:r>
            <a:r>
              <a:rPr lang="en-US" altLang="zh-CN" sz="1000" b="1" dirty="0" err="1"/>
              <a:t>xr</a:t>
            </a:r>
            <a:r>
              <a:rPr lang="en-US" altLang="zh-CN" sz="1000" b="1" dirty="0"/>
              <a:t>-</a:t>
            </a:r>
            <a:r>
              <a:rPr lang="en-US" altLang="zh-CN" sz="1000" b="1" dirty="0" err="1"/>
              <a:t>xr</a:t>
            </a:r>
            <a:r>
              <a:rPr lang="en-US" altLang="zh-CN" sz="1000" b="1" dirty="0"/>
              <a:t>-x</a:t>
            </a:r>
            <a:r>
              <a:rPr lang="en-US" altLang="zh-CN" sz="1000" dirty="0"/>
              <a:t> 30 u0_a66 </a:t>
            </a:r>
            <a:r>
              <a:rPr lang="en-US" altLang="zh-CN" sz="1000" dirty="0" err="1"/>
              <a:t>u0_a66</a:t>
            </a:r>
            <a:r>
              <a:rPr lang="en-US" altLang="zh-CN" sz="1000" dirty="0"/>
              <a:t> 0 2021-01-12 13:50 </a:t>
            </a:r>
            <a:r>
              <a:rPr lang="en-US" altLang="zh-CN" sz="1000" b="1" dirty="0" smtClean="0"/>
              <a:t>task[</a:t>
            </a:r>
            <a:r>
              <a:rPr lang="en-US" altLang="zh-CN" sz="1000" b="1" dirty="0" err="1" smtClean="0"/>
              <a:t>proc</a:t>
            </a:r>
            <a:r>
              <a:rPr lang="en-US" altLang="zh-CN" sz="1000" b="1" dirty="0" smtClean="0"/>
              <a:t>]</a:t>
            </a:r>
          </a:p>
          <a:p>
            <a:pPr>
              <a:lnSpc>
                <a:spcPct val="100000"/>
              </a:lnSpc>
            </a:pPr>
            <a:endParaRPr lang="en-US" altLang="zh-CN" sz="1000" b="1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 smtClean="0"/>
              <a:t>用户组权限</a:t>
            </a:r>
            <a:endParaRPr lang="zh-CN" altLang="zh-CN" sz="1000" b="1" dirty="0"/>
          </a:p>
          <a:p>
            <a:pPr>
              <a:lnSpc>
                <a:spcPct val="100000"/>
              </a:lnSpc>
            </a:pPr>
            <a:endParaRPr lang="zh-CN" altLang="en-US" sz="1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Linux-</a:t>
            </a:r>
            <a:r>
              <a:rPr lang="zh-CN" altLang="en-US" dirty="0" smtClean="0">
                <a:solidFill>
                  <a:schemeClr val="accent1"/>
                </a:solidFill>
              </a:rPr>
              <a:t>权限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18" y="5736927"/>
            <a:ext cx="6115050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200" dirty="0" smtClean="0"/>
              <a:t>android</a:t>
            </a:r>
            <a:r>
              <a:rPr lang="zh-CN" altLang="en-US" sz="1200" dirty="0" smtClean="0"/>
              <a:t>有</a:t>
            </a:r>
            <a:r>
              <a:rPr lang="zh-CN" altLang="en-US" sz="1200" b="1" dirty="0" smtClean="0"/>
              <a:t>虚拟机进程</a:t>
            </a:r>
            <a:r>
              <a:rPr lang="zh-CN" altLang="en-US" sz="1200" dirty="0" smtClean="0"/>
              <a:t>和</a:t>
            </a:r>
            <a:r>
              <a:rPr lang="en-US" altLang="zh-CN" sz="1200" b="1" dirty="0" smtClean="0"/>
              <a:t>daemon</a:t>
            </a:r>
            <a:r>
              <a:rPr lang="zh-CN" altLang="en-US" sz="1200" b="1" dirty="0" smtClean="0"/>
              <a:t>守护进程</a:t>
            </a:r>
            <a:r>
              <a:rPr lang="zh-CN" altLang="en-US" sz="1200" dirty="0" smtClean="0"/>
              <a:t>两种，其中虚拟机进程是从守护进程</a:t>
            </a:r>
            <a:r>
              <a:rPr lang="en-US" altLang="zh-CN" sz="1200" dirty="0" smtClean="0"/>
              <a:t>zygote</a:t>
            </a:r>
            <a:r>
              <a:rPr lang="zh-CN" altLang="en-US" sz="1200" dirty="0" smtClean="0"/>
              <a:t>中</a:t>
            </a:r>
            <a:r>
              <a:rPr lang="en-US" altLang="zh-CN" sz="1200" dirty="0" smtClean="0"/>
              <a:t>fork</a:t>
            </a:r>
            <a:r>
              <a:rPr lang="zh-CN" altLang="en-US" sz="1200" dirty="0" smtClean="0"/>
              <a:t>出来的。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1.</a:t>
            </a:r>
            <a:r>
              <a:rPr lang="zh-CN" altLang="en-US" sz="1200" dirty="0" smtClean="0"/>
              <a:t>进程的继承关系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en-US" altLang="zh-CN" sz="1200" dirty="0" smtClean="0"/>
              <a:t>2.</a:t>
            </a:r>
            <a:r>
              <a:rPr lang="zh-CN" altLang="en-US" sz="1200" dirty="0" smtClean="0"/>
              <a:t>进程下的多线程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跟进程相比，线程是轻量级（全局共享资源）一点，但也不可</a:t>
            </a:r>
            <a:r>
              <a:rPr lang="zh-CN" altLang="en-US" sz="1200" dirty="0"/>
              <a:t>轻易创建和</a:t>
            </a:r>
            <a:r>
              <a:rPr lang="zh-CN" altLang="en-US" sz="1200" dirty="0" smtClean="0"/>
              <a:t>销毁，因从</a:t>
            </a:r>
            <a:r>
              <a:rPr lang="en-US" altLang="zh-CN" sz="1200" dirty="0" err="1"/>
              <a:t>linux</a:t>
            </a:r>
            <a:r>
              <a:rPr lang="zh-CN" altLang="en-US" sz="1200" dirty="0" smtClean="0"/>
              <a:t>角度看，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r>
              <a:rPr lang="zh-CN" altLang="en-US" sz="1200" dirty="0" smtClean="0"/>
              <a:t>每个线程都是一个</a:t>
            </a:r>
            <a:r>
              <a:rPr lang="en-US" altLang="zh-CN" sz="1200" dirty="0" smtClean="0"/>
              <a:t>task</a:t>
            </a:r>
            <a:r>
              <a:rPr lang="zh-CN" altLang="en-US" sz="1200" dirty="0" smtClean="0"/>
              <a:t>，都要分配独立的数据（计数器）和代码（寄存器）空间，只是线程</a:t>
            </a:r>
            <a:r>
              <a:rPr lang="zh-CN" altLang="en-US" sz="1200" dirty="0"/>
              <a:t>之间</a:t>
            </a:r>
            <a:r>
              <a:rPr lang="zh-CN" altLang="en-US" sz="1200" dirty="0" smtClean="0"/>
              <a:t>调度切换时具备共享内存的优势。</a:t>
            </a: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  <a:p>
            <a:pPr>
              <a:lnSpc>
                <a:spcPct val="100000"/>
              </a:lnSpc>
            </a:pPr>
            <a:endParaRPr lang="en-US" altLang="zh-CN" sz="1200" dirty="0"/>
          </a:p>
          <a:p>
            <a:pPr>
              <a:lnSpc>
                <a:spcPct val="100000"/>
              </a:lnSpc>
            </a:pP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Linux-</a:t>
            </a:r>
            <a:r>
              <a:rPr lang="zh-CN" altLang="en-US" dirty="0" smtClean="0">
                <a:solidFill>
                  <a:schemeClr val="accent1"/>
                </a:solidFill>
              </a:rPr>
              <a:t>进程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20" y="1514628"/>
            <a:ext cx="4376531" cy="1003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20" y="3500120"/>
            <a:ext cx="5959829" cy="12782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20" y="4997726"/>
            <a:ext cx="2640475" cy="1050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71798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描述：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所声明的</a:t>
            </a:r>
            <a:r>
              <a:rPr lang="zh-CN" altLang="en-US" sz="1200" b="1" dirty="0" smtClean="0"/>
              <a:t>安装时权限</a:t>
            </a:r>
            <a:r>
              <a:rPr lang="zh-CN" altLang="en-US" sz="1200" dirty="0" smtClean="0"/>
              <a:t>跟</a:t>
            </a:r>
            <a:r>
              <a:rPr lang="en-US" altLang="zh-CN" sz="1200" b="1" dirty="0" smtClean="0"/>
              <a:t>Linux</a:t>
            </a:r>
            <a:r>
              <a:rPr lang="zh-CN" altLang="en-US" sz="1200" b="1" dirty="0" smtClean="0"/>
              <a:t>权限</a:t>
            </a:r>
            <a:r>
              <a:rPr lang="zh-CN" altLang="en-US" sz="1200" dirty="0" smtClean="0"/>
              <a:t>之间关系是怎样的呢？</a:t>
            </a:r>
            <a:endParaRPr lang="en-US" altLang="zh-CN" sz="1200" dirty="0" smtClean="0"/>
          </a:p>
          <a:p>
            <a:pPr lvl="0"/>
            <a:r>
              <a:rPr lang="zh-CN" altLang="zh-CN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zh-CN" altLang="zh-CN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uses-permission android:name="</a:t>
            </a:r>
            <a:r>
              <a:rPr lang="zh-CN" altLang="zh-CN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android.permission</a:t>
            </a:r>
            <a:r>
              <a:rPr lang="zh-CN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zh-CN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INTERNET</a:t>
            </a:r>
            <a:r>
              <a:rPr lang="zh-CN" altLang="zh-CN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zh-CN" altLang="zh-CN" sz="1200" dirty="0" smtClean="0">
                <a:solidFill>
                  <a:srgbClr val="9FB8CC"/>
                </a:solidFill>
              </a:rPr>
              <a:t> </a:t>
            </a:r>
            <a:r>
              <a:rPr lang="zh-CN" altLang="zh-CN" sz="1200" dirty="0">
                <a:solidFill>
                  <a:srgbClr val="9FB8CC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r>
              <a:rPr lang="zh-CN" altLang="zh-CN" sz="1200" dirty="0"/>
              <a:t> </a:t>
            </a:r>
            <a:endParaRPr lang="en-US" altLang="zh-CN" sz="1200" dirty="0" smtClean="0"/>
          </a:p>
          <a:p>
            <a:r>
              <a:rPr lang="en-US" altLang="zh-CN" sz="1200" dirty="0" smtClean="0"/>
              <a:t>2.</a:t>
            </a:r>
            <a:r>
              <a:rPr lang="zh-CN" altLang="en-US" sz="1200" dirty="0" smtClean="0"/>
              <a:t>以</a:t>
            </a:r>
            <a:r>
              <a:rPr lang="en-US" altLang="zh-CN" sz="1200" b="1" dirty="0" smtClean="0"/>
              <a:t>Android 7.1.2</a:t>
            </a:r>
            <a:r>
              <a:rPr lang="zh-CN" altLang="en-US" sz="1200" b="1" dirty="0" smtClean="0"/>
              <a:t>源码</a:t>
            </a:r>
            <a:r>
              <a:rPr lang="zh-CN" altLang="en-US" sz="1200" dirty="0" smtClean="0"/>
              <a:t>为例：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该权限在系统中的定义</a:t>
            </a:r>
            <a:endParaRPr lang="en-US" altLang="zh-CN" sz="1200" dirty="0" smtClean="0"/>
          </a:p>
          <a:p>
            <a:r>
              <a:rPr lang="en-US" altLang="zh-CN" sz="1200" dirty="0" smtClean="0"/>
              <a:t>frameworks/base/core/res/AndroidManifest.xml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该权限定义所对应的</a:t>
            </a:r>
            <a:r>
              <a:rPr lang="en-US" altLang="zh-CN" sz="1200" dirty="0" err="1" smtClean="0"/>
              <a:t>gid</a:t>
            </a:r>
            <a:endParaRPr lang="en-US" altLang="zh-CN" sz="1200" dirty="0" smtClean="0"/>
          </a:p>
          <a:p>
            <a:r>
              <a:rPr lang="en-US" altLang="zh-CN" sz="1200" dirty="0" smtClean="0"/>
              <a:t>frameworks/base/data/</a:t>
            </a:r>
            <a:r>
              <a:rPr lang="en-US" altLang="zh-CN" sz="1200" dirty="0" err="1" smtClean="0"/>
              <a:t>etc</a:t>
            </a:r>
            <a:r>
              <a:rPr lang="en-US" altLang="zh-CN" sz="1200" dirty="0" smtClean="0"/>
              <a:t>/platform.xml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如上</a:t>
            </a:r>
            <a:r>
              <a:rPr lang="en-US" altLang="zh-CN" sz="1200" dirty="0" err="1" smtClean="0"/>
              <a:t>gid</a:t>
            </a:r>
            <a:r>
              <a:rPr lang="zh-CN" altLang="en-US" sz="1200" dirty="0" smtClean="0"/>
              <a:t>在系统中的定义</a:t>
            </a:r>
            <a:endParaRPr lang="en-US" altLang="zh-CN" sz="1200" dirty="0" smtClean="0"/>
          </a:p>
          <a:p>
            <a:r>
              <a:rPr lang="en-US" altLang="zh-CN" sz="1200" dirty="0" smtClean="0"/>
              <a:t>system/core/include/private/</a:t>
            </a:r>
            <a:r>
              <a:rPr lang="en-US" altLang="zh-CN" sz="1200" dirty="0" err="1" smtClean="0"/>
              <a:t>android_filesystem_config.h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该</a:t>
            </a:r>
            <a:r>
              <a:rPr lang="en-US" altLang="zh-CN" sz="1200" dirty="0" err="1" smtClean="0"/>
              <a:t>gid</a:t>
            </a:r>
            <a:r>
              <a:rPr lang="en-US" altLang="zh-CN" sz="1200" dirty="0" smtClean="0"/>
              <a:t>[3003]</a:t>
            </a:r>
            <a:r>
              <a:rPr lang="zh-CN" altLang="en-US" sz="1200" dirty="0" smtClean="0"/>
              <a:t>在系统中的使用举例</a:t>
            </a:r>
            <a:endParaRPr lang="en-US" altLang="zh-CN" sz="1200" dirty="0" smtClean="0"/>
          </a:p>
          <a:p>
            <a:r>
              <a:rPr lang="en-US" altLang="zh-CN" sz="1200" dirty="0" smtClean="0"/>
              <a:t>device/</a:t>
            </a:r>
            <a:r>
              <a:rPr lang="en-US" altLang="zh-CN" sz="1200" dirty="0" err="1" smtClean="0"/>
              <a:t>qcom</a:t>
            </a:r>
            <a:r>
              <a:rPr lang="en-US" altLang="zh-CN" sz="1200" dirty="0" smtClean="0"/>
              <a:t>/u2p/</a:t>
            </a:r>
            <a:r>
              <a:rPr lang="en-US" altLang="zh-CN" sz="1200" dirty="0" err="1" smtClean="0"/>
              <a:t>rootdir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etc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init.qcom.rc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查看</a:t>
            </a:r>
            <a:r>
              <a:rPr lang="en-US" altLang="zh-CN" sz="1200" dirty="0" smtClean="0"/>
              <a:t>quark app</a:t>
            </a:r>
            <a:r>
              <a:rPr lang="zh-CN" altLang="en-US" sz="1200" dirty="0" smtClean="0"/>
              <a:t>所属的用户组</a:t>
            </a:r>
            <a:r>
              <a:rPr lang="en-US" altLang="zh-CN" sz="1200" dirty="0" smtClean="0"/>
              <a:t>[3003]</a:t>
            </a:r>
            <a:endParaRPr lang="en-US" altLang="zh-CN" sz="1200" dirty="0"/>
          </a:p>
          <a:p>
            <a:r>
              <a:rPr lang="en-US" altLang="zh-CN" sz="1200" dirty="0" smtClean="0"/>
              <a:t>3.</a:t>
            </a:r>
            <a:r>
              <a:rPr lang="zh-CN" altLang="en-US" sz="1200" dirty="0" smtClean="0"/>
              <a:t> </a:t>
            </a:r>
            <a:r>
              <a:rPr lang="en-US" altLang="zh-CN" sz="1200" b="1" dirty="0" smtClean="0"/>
              <a:t>android</a:t>
            </a:r>
            <a:r>
              <a:rPr lang="zh-CN" altLang="en-US" sz="1200" b="1" dirty="0" smtClean="0"/>
              <a:t>源码查看网址</a:t>
            </a:r>
            <a:r>
              <a:rPr lang="zh-CN" altLang="en-US" sz="1200" dirty="0"/>
              <a:t>：</a:t>
            </a:r>
            <a:endParaRPr lang="en-US" altLang="zh-CN" sz="1200" dirty="0"/>
          </a:p>
          <a:p>
            <a:r>
              <a:rPr lang="en-US" altLang="zh-CN" sz="1200" dirty="0">
                <a:hlinkClick r:id="rId3"/>
              </a:rPr>
              <a:t>http://androidxref.com/</a:t>
            </a:r>
            <a:endParaRPr lang="en-US" altLang="zh-CN" sz="1200" dirty="0"/>
          </a:p>
          <a:p>
            <a:endParaRPr lang="zh-CN" altLang="en-US" sz="12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Linux-</a:t>
            </a:r>
            <a:r>
              <a:rPr lang="zh-CN" altLang="en-US" dirty="0" smtClean="0">
                <a:solidFill>
                  <a:schemeClr val="accent1"/>
                </a:solidFill>
              </a:rPr>
              <a:t>案例分享</a:t>
            </a:r>
            <a:r>
              <a:rPr lang="en-US" altLang="zh-CN" dirty="0" smtClean="0">
                <a:solidFill>
                  <a:schemeClr val="accent1"/>
                </a:solidFill>
              </a:rPr>
              <a:t>1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26" y="1622959"/>
            <a:ext cx="4915586" cy="10383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300" y="2957561"/>
            <a:ext cx="3829584" cy="47631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335774" y="3694297"/>
            <a:ext cx="5353797" cy="333511"/>
            <a:chOff x="6326248" y="4823321"/>
            <a:chExt cx="5353797" cy="33351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5774" y="4823321"/>
              <a:ext cx="5344271" cy="17147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248" y="4994884"/>
              <a:ext cx="2657846" cy="161948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26" y="4269978"/>
            <a:ext cx="5391902" cy="1038370"/>
          </a:xfrm>
          <a:prstGeom prst="rect">
            <a:avLst/>
          </a:prstGeom>
        </p:spPr>
      </p:pic>
      <p:cxnSp>
        <p:nvCxnSpPr>
          <p:cNvPr id="15" name="直接箭头连接符 14"/>
          <p:cNvCxnSpPr>
            <a:endCxn id="4" idx="1"/>
          </p:cNvCxnSpPr>
          <p:nvPr/>
        </p:nvCxnSpPr>
        <p:spPr>
          <a:xfrm flipV="1">
            <a:off x="2032986" y="2142144"/>
            <a:ext cx="4321840" cy="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5" idx="1"/>
          </p:cNvCxnSpPr>
          <p:nvPr/>
        </p:nvCxnSpPr>
        <p:spPr>
          <a:xfrm flipV="1">
            <a:off x="3098307" y="3195719"/>
            <a:ext cx="3246993" cy="107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9" idx="1"/>
          </p:cNvCxnSpPr>
          <p:nvPr/>
        </p:nvCxnSpPr>
        <p:spPr>
          <a:xfrm flipV="1">
            <a:off x="4193906" y="3946834"/>
            <a:ext cx="2141868" cy="96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endCxn id="11" idx="1"/>
          </p:cNvCxnSpPr>
          <p:nvPr/>
        </p:nvCxnSpPr>
        <p:spPr>
          <a:xfrm>
            <a:off x="3231472" y="4789163"/>
            <a:ext cx="31233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2885891" y="5149049"/>
            <a:ext cx="3449883" cy="579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4826" y="5649890"/>
            <a:ext cx="5445604" cy="1969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100" b="1" dirty="0" smtClean="0"/>
              <a:t>描述：</a:t>
            </a:r>
            <a:r>
              <a:rPr lang="zh-CN" altLang="en-US" sz="1100" dirty="0" smtClean="0"/>
              <a:t>通过执行自定义</a:t>
            </a:r>
            <a:r>
              <a:rPr lang="en-US" altLang="zh-CN" sz="1100" dirty="0" smtClean="0"/>
              <a:t>shell</a:t>
            </a:r>
            <a:r>
              <a:rPr lang="zh-CN" altLang="en-US" sz="1100" dirty="0" smtClean="0"/>
              <a:t>脚本来周期性地记录</a:t>
            </a:r>
            <a:r>
              <a:rPr lang="en-US" altLang="zh-CN" sz="1100" dirty="0" smtClean="0"/>
              <a:t>app</a:t>
            </a:r>
            <a:r>
              <a:rPr lang="zh-CN" altLang="en-US" sz="1100" dirty="0" smtClean="0"/>
              <a:t>的运行状态。</a:t>
            </a:r>
            <a:endParaRPr lang="en-US" altLang="zh-CN" sz="1100" dirty="0" smtClean="0"/>
          </a:p>
          <a:p>
            <a:r>
              <a:rPr lang="zh-CN" altLang="en-US" sz="1000" dirty="0" smtClean="0"/>
              <a:t>通过脚本来记录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的运行情况，有助分析因内存使用泄露、虚拟内存使用泄漏、</a:t>
            </a:r>
            <a:endParaRPr lang="en-US" altLang="zh-CN" sz="1000" dirty="0" smtClean="0"/>
          </a:p>
          <a:p>
            <a:r>
              <a:rPr lang="zh-CN" altLang="en-US" sz="1000" dirty="0" smtClean="0"/>
              <a:t>线程创建太多、文件句柄打开太多和堆栈溢出等原因造成的异常问题。</a:t>
            </a:r>
            <a:endParaRPr lang="en-US" altLang="zh-CN" sz="1000" dirty="0" smtClean="0"/>
          </a:p>
          <a:p>
            <a:r>
              <a:rPr lang="en-US" altLang="zh-CN" sz="1100" b="1" dirty="0" smtClean="0"/>
              <a:t>1.</a:t>
            </a:r>
            <a:r>
              <a:rPr lang="zh-CN" altLang="en-US" sz="1100" b="1" dirty="0"/>
              <a:t>进程</a:t>
            </a:r>
            <a:r>
              <a:rPr lang="zh-CN" altLang="en-US" sz="1100" b="1" dirty="0" smtClean="0"/>
              <a:t>相关状态</a:t>
            </a:r>
            <a:endParaRPr lang="en-US" altLang="zh-CN" sz="1100" b="1" dirty="0"/>
          </a:p>
          <a:p>
            <a:r>
              <a:rPr lang="en-US" altLang="zh-CN" sz="1100" dirty="0" smtClean="0"/>
              <a:t>1</a:t>
            </a:r>
            <a:r>
              <a:rPr lang="zh-CN" altLang="en-US" sz="1100" dirty="0" smtClean="0"/>
              <a:t>）</a:t>
            </a:r>
            <a:r>
              <a:rPr lang="en-US" altLang="zh-CN" sz="1100" dirty="0" smtClean="0"/>
              <a:t>app</a:t>
            </a:r>
            <a:r>
              <a:rPr lang="zh-CN" altLang="en-US" sz="1100" dirty="0" smtClean="0"/>
              <a:t>进程的线程情况 </a:t>
            </a:r>
            <a:r>
              <a:rPr lang="en-US" altLang="zh-CN" sz="1100" b="1" dirty="0" err="1" smtClean="0"/>
              <a:t>ps</a:t>
            </a:r>
            <a:r>
              <a:rPr lang="en-US" altLang="zh-CN" sz="1100" b="1" dirty="0" smtClean="0"/>
              <a:t> </a:t>
            </a:r>
            <a:r>
              <a:rPr lang="en-US" altLang="zh-CN" sz="1100" b="1" dirty="0"/>
              <a:t>-A -T | </a:t>
            </a:r>
            <a:r>
              <a:rPr lang="en-US" altLang="zh-CN" sz="1100" b="1" dirty="0" err="1"/>
              <a:t>grep</a:t>
            </a:r>
            <a:r>
              <a:rPr lang="en-US" altLang="zh-CN" sz="1100" b="1" dirty="0"/>
              <a:t> -</a:t>
            </a:r>
            <a:r>
              <a:rPr lang="en-US" altLang="zh-CN" sz="1100" b="1" dirty="0" err="1"/>
              <a:t>nri</a:t>
            </a:r>
            <a:r>
              <a:rPr lang="en-US" altLang="zh-CN" sz="1100" b="1" dirty="0"/>
              <a:t> $</a:t>
            </a:r>
            <a:r>
              <a:rPr lang="en-US" altLang="zh-CN" sz="1100" b="1" dirty="0" err="1" smtClean="0"/>
              <a:t>pid</a:t>
            </a:r>
            <a:endParaRPr lang="en-US" altLang="zh-CN" sz="1100" b="1" dirty="0" smtClean="0"/>
          </a:p>
          <a:p>
            <a:r>
              <a:rPr lang="en-US" altLang="zh-CN" sz="1100" dirty="0" smtClean="0"/>
              <a:t>2</a:t>
            </a:r>
            <a:r>
              <a:rPr lang="zh-CN" altLang="en-US" sz="1100" dirty="0" smtClean="0"/>
              <a:t>）</a:t>
            </a:r>
            <a:r>
              <a:rPr lang="en-US" altLang="zh-CN" sz="1100" dirty="0" smtClean="0"/>
              <a:t>app</a:t>
            </a:r>
            <a:r>
              <a:rPr lang="zh-CN" altLang="en-US" sz="1100" dirty="0" smtClean="0"/>
              <a:t>进程</a:t>
            </a:r>
            <a:r>
              <a:rPr lang="zh-CN" altLang="en-US" sz="1100" dirty="0"/>
              <a:t>的</a:t>
            </a:r>
            <a:r>
              <a:rPr lang="zh-CN" altLang="en-US" sz="1100" dirty="0" smtClean="0"/>
              <a:t>状态 </a:t>
            </a:r>
            <a:r>
              <a:rPr lang="en-US" altLang="zh-CN" sz="1100" b="1" dirty="0" smtClean="0"/>
              <a:t>cat </a:t>
            </a:r>
            <a:r>
              <a:rPr lang="en-US" altLang="zh-CN" sz="1100" b="1" dirty="0"/>
              <a:t>/</a:t>
            </a:r>
            <a:r>
              <a:rPr lang="en-US" altLang="zh-CN" sz="1100" b="1" dirty="0" err="1"/>
              <a:t>proc</a:t>
            </a:r>
            <a:r>
              <a:rPr lang="en-US" altLang="zh-CN" sz="1100" b="1" dirty="0"/>
              <a:t>/$</a:t>
            </a:r>
            <a:r>
              <a:rPr lang="en-US" altLang="zh-CN" sz="1100" b="1" dirty="0" err="1" smtClean="0"/>
              <a:t>pid</a:t>
            </a:r>
            <a:r>
              <a:rPr lang="en-US" altLang="zh-CN" sz="1100" b="1" dirty="0" smtClean="0"/>
              <a:t>/status</a:t>
            </a:r>
          </a:p>
          <a:p>
            <a:r>
              <a:rPr lang="en-US" altLang="zh-CN" sz="1100" dirty="0" smtClean="0"/>
              <a:t>3</a:t>
            </a:r>
            <a:r>
              <a:rPr lang="zh-CN" altLang="en-US" sz="1100" dirty="0" smtClean="0"/>
              <a:t>）</a:t>
            </a:r>
            <a:r>
              <a:rPr lang="en-US" altLang="zh-CN" sz="1100" dirty="0" smtClean="0"/>
              <a:t>app</a:t>
            </a:r>
            <a:r>
              <a:rPr lang="zh-CN" altLang="en-US" sz="1100" dirty="0" smtClean="0"/>
              <a:t>进程已打开的文件句柄情况 </a:t>
            </a:r>
            <a:r>
              <a:rPr lang="en-US" altLang="zh-CN" sz="1100" b="1" dirty="0" smtClean="0"/>
              <a:t>ls </a:t>
            </a:r>
            <a:r>
              <a:rPr lang="en-US" altLang="zh-CN" sz="1100" b="1" dirty="0"/>
              <a:t>-l /</a:t>
            </a:r>
            <a:r>
              <a:rPr lang="en-US" altLang="zh-CN" sz="1100" b="1" dirty="0" err="1"/>
              <a:t>proc</a:t>
            </a:r>
            <a:r>
              <a:rPr lang="en-US" altLang="zh-CN" sz="1100" b="1" dirty="0"/>
              <a:t>/$</a:t>
            </a:r>
            <a:r>
              <a:rPr lang="en-US" altLang="zh-CN" sz="1100" b="1" dirty="0" err="1" smtClean="0"/>
              <a:t>pid</a:t>
            </a:r>
            <a:r>
              <a:rPr lang="en-US" altLang="zh-CN" sz="1100" b="1" dirty="0" smtClean="0"/>
              <a:t>/</a:t>
            </a:r>
            <a:r>
              <a:rPr lang="en-US" altLang="zh-CN" sz="1100" b="1" dirty="0" err="1" smtClean="0"/>
              <a:t>fd</a:t>
            </a:r>
            <a:endParaRPr lang="en-US" altLang="zh-CN" sz="1100" b="1" dirty="0" smtClean="0"/>
          </a:p>
          <a:p>
            <a:r>
              <a:rPr lang="en-US" altLang="zh-CN" sz="1100" dirty="0" smtClean="0"/>
              <a:t>4</a:t>
            </a:r>
            <a:r>
              <a:rPr lang="zh-CN" altLang="en-US" sz="1100" dirty="0" smtClean="0"/>
              <a:t>）</a:t>
            </a:r>
            <a:r>
              <a:rPr lang="en-US" altLang="zh-CN" sz="1100" dirty="0" smtClean="0"/>
              <a:t>app</a:t>
            </a:r>
            <a:r>
              <a:rPr lang="zh-CN" altLang="en-US" sz="1100" dirty="0" smtClean="0"/>
              <a:t>进程的内存使用情况 </a:t>
            </a:r>
            <a:r>
              <a:rPr lang="en-US" altLang="zh-CN" sz="1100" b="1" dirty="0" err="1" smtClean="0"/>
              <a:t>dumpsys</a:t>
            </a:r>
            <a:r>
              <a:rPr lang="en-US" altLang="zh-CN" sz="1100" b="1" dirty="0" smtClean="0"/>
              <a:t> </a:t>
            </a:r>
            <a:r>
              <a:rPr lang="en-US" altLang="zh-CN" sz="1100" b="1" dirty="0" err="1"/>
              <a:t>meminfo</a:t>
            </a:r>
            <a:r>
              <a:rPr lang="en-US" altLang="zh-CN" sz="1100" b="1" dirty="0"/>
              <a:t> -a $</a:t>
            </a:r>
            <a:r>
              <a:rPr lang="en-US" altLang="zh-CN" sz="1100" b="1" dirty="0" err="1" smtClean="0"/>
              <a:t>pid</a:t>
            </a:r>
            <a:endParaRPr lang="en-US" altLang="zh-CN" sz="1100" b="1" dirty="0" smtClean="0"/>
          </a:p>
          <a:p>
            <a:r>
              <a:rPr lang="en-US" altLang="zh-CN" sz="1100" dirty="0" smtClean="0"/>
              <a:t>5</a:t>
            </a:r>
            <a:r>
              <a:rPr lang="zh-CN" altLang="en-US" sz="1100" dirty="0" smtClean="0"/>
              <a:t>）系统的内存使用情况 </a:t>
            </a:r>
            <a:r>
              <a:rPr lang="en-US" altLang="zh-CN" sz="1100" b="1" dirty="0" smtClean="0"/>
              <a:t>cat </a:t>
            </a:r>
            <a:r>
              <a:rPr lang="en-US" altLang="zh-CN" sz="1100" b="1" dirty="0"/>
              <a:t>/</a:t>
            </a:r>
            <a:r>
              <a:rPr lang="en-US" altLang="zh-CN" sz="1100" b="1" dirty="0" err="1" smtClean="0"/>
              <a:t>proc</a:t>
            </a:r>
            <a:r>
              <a:rPr lang="en-US" altLang="zh-CN" sz="1100" b="1" dirty="0" smtClean="0"/>
              <a:t>/</a:t>
            </a:r>
            <a:r>
              <a:rPr lang="en-US" altLang="zh-CN" sz="1100" b="1" dirty="0" err="1" smtClean="0"/>
              <a:t>meminfo</a:t>
            </a:r>
            <a:endParaRPr lang="en-US" altLang="zh-CN" sz="1100" b="1" dirty="0" smtClean="0"/>
          </a:p>
          <a:p>
            <a:r>
              <a:rPr lang="en-US" altLang="zh-CN" sz="1100" b="1" dirty="0" smtClean="0"/>
              <a:t>2.</a:t>
            </a:r>
            <a:r>
              <a:rPr lang="zh-CN" altLang="en-US" sz="1100" b="1" dirty="0" smtClean="0"/>
              <a:t>脚本实现</a:t>
            </a:r>
            <a:endParaRPr lang="en-US" altLang="zh-CN" sz="1100" b="1" dirty="0" smtClean="0"/>
          </a:p>
          <a:p>
            <a:r>
              <a:rPr lang="en-US" altLang="zh-CN" sz="1100" dirty="0" smtClean="0"/>
              <a:t>1</a:t>
            </a:r>
            <a:r>
              <a:rPr lang="zh-CN" altLang="en-US" sz="1100" dirty="0" smtClean="0"/>
              <a:t>）需要</a:t>
            </a:r>
            <a:r>
              <a:rPr lang="en-US" altLang="zh-CN" sz="1100" dirty="0" err="1" smtClean="0"/>
              <a:t>busybox</a:t>
            </a:r>
            <a:r>
              <a:rPr lang="zh-CN" altLang="en-US" sz="1100" dirty="0" smtClean="0"/>
              <a:t>支持</a:t>
            </a:r>
            <a:endParaRPr lang="en-US" altLang="zh-CN" sz="1100" dirty="0" smtClean="0"/>
          </a:p>
          <a:p>
            <a:r>
              <a:rPr lang="en-US" altLang="zh-CN" sz="1100" dirty="0" smtClean="0"/>
              <a:t>2</a:t>
            </a:r>
            <a:r>
              <a:rPr lang="zh-CN" altLang="en-US" sz="1100" dirty="0" smtClean="0"/>
              <a:t>）需要设备</a:t>
            </a:r>
            <a:r>
              <a:rPr lang="en-US" altLang="zh-CN" sz="1100" dirty="0"/>
              <a:t>root</a:t>
            </a:r>
            <a:r>
              <a:rPr lang="zh-CN" altLang="en-US" sz="1100" dirty="0" smtClean="0"/>
              <a:t>后拷入脚本文件到</a:t>
            </a:r>
            <a:r>
              <a:rPr lang="en-US" altLang="zh-CN" sz="1100" dirty="0" smtClean="0"/>
              <a:t>/system/bin</a:t>
            </a:r>
            <a:r>
              <a:rPr lang="zh-CN" altLang="en-US" sz="1100" dirty="0" smtClean="0"/>
              <a:t>下</a:t>
            </a:r>
            <a:endParaRPr lang="en-US" altLang="zh-CN" sz="1100" dirty="0" smtClean="0"/>
          </a:p>
          <a:p>
            <a:r>
              <a:rPr lang="en-US" altLang="zh-CN" sz="1100" b="1" dirty="0" smtClean="0"/>
              <a:t>3.</a:t>
            </a:r>
            <a:r>
              <a:rPr lang="zh-CN" altLang="en-US" sz="1100" b="1" dirty="0" smtClean="0"/>
              <a:t>脚本运行</a:t>
            </a:r>
            <a:endParaRPr lang="en-US" altLang="zh-CN" sz="1100" b="1" dirty="0" smtClean="0"/>
          </a:p>
          <a:p>
            <a:r>
              <a:rPr lang="en-US" altLang="zh-CN" sz="1100" dirty="0" smtClean="0"/>
              <a:t>4.</a:t>
            </a:r>
            <a:r>
              <a:rPr lang="zh-CN" altLang="en-US" sz="1100" dirty="0" smtClean="0"/>
              <a:t>案例参考</a:t>
            </a:r>
            <a:endParaRPr lang="en-US" altLang="zh-CN" sz="1100" dirty="0" smtClean="0"/>
          </a:p>
          <a:p>
            <a:r>
              <a:rPr lang="en-US" altLang="zh-CN" sz="1100" dirty="0"/>
              <a:t>https://github.com/martin-1205/app_proc_dump</a:t>
            </a:r>
            <a:endParaRPr lang="en-US" altLang="zh-CN" sz="1100" dirty="0" smtClean="0"/>
          </a:p>
          <a:p>
            <a:endParaRPr lang="en-US" altLang="zh-CN" sz="11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Linux-</a:t>
            </a:r>
            <a:r>
              <a:rPr lang="zh-CN" altLang="en-US" dirty="0" smtClean="0">
                <a:solidFill>
                  <a:schemeClr val="accent1"/>
                </a:solidFill>
              </a:rPr>
              <a:t>案例分享</a:t>
            </a:r>
            <a:r>
              <a:rPr lang="en-US" altLang="zh-CN" dirty="0" smtClean="0">
                <a:solidFill>
                  <a:schemeClr val="accent1"/>
                </a:solidFill>
              </a:rPr>
              <a:t>2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071" y="949038"/>
            <a:ext cx="3233498" cy="3604716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24071" y="4701299"/>
            <a:ext cx="4401236" cy="1751889"/>
            <a:chOff x="377081" y="4593551"/>
            <a:chExt cx="4401236" cy="17518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81" y="4593551"/>
              <a:ext cx="3875323" cy="94905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081" y="5542609"/>
              <a:ext cx="4401236" cy="802831"/>
            </a:xfrm>
            <a:prstGeom prst="rect">
              <a:avLst/>
            </a:prstGeom>
          </p:spPr>
        </p:pic>
      </p:grpSp>
      <p:cxnSp>
        <p:nvCxnSpPr>
          <p:cNvPr id="9" name="直接箭头连接符 8"/>
          <p:cNvCxnSpPr>
            <a:endCxn id="5" idx="1"/>
          </p:cNvCxnSpPr>
          <p:nvPr/>
        </p:nvCxnSpPr>
        <p:spPr>
          <a:xfrm flipV="1">
            <a:off x="1012054" y="2751396"/>
            <a:ext cx="4712017" cy="1412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1074198" y="5175828"/>
            <a:ext cx="4649873" cy="400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381636" y="2935115"/>
            <a:ext cx="9017292" cy="987769"/>
          </a:xfrm>
        </p:spPr>
        <p:txBody>
          <a:bodyPr/>
          <a:lstStyle/>
          <a:p>
            <a:r>
              <a:rPr lang="zh-CN" altLang="en-US" dirty="0" smtClean="0"/>
              <a:t>以全景视角看</a:t>
            </a:r>
            <a:r>
              <a:rPr lang="en-US" altLang="zh-CN" dirty="0" smtClean="0"/>
              <a:t>Android 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开发</a:t>
            </a:r>
            <a:r>
              <a:rPr lang="en-US" altLang="zh-CN" sz="1200" dirty="0" smtClean="0"/>
              <a:t>&amp;</a:t>
            </a:r>
            <a:r>
              <a:rPr lang="zh-CN" altLang="en-US" sz="1200" dirty="0" smtClean="0"/>
              <a:t>编译</a:t>
            </a:r>
            <a:r>
              <a:rPr lang="en-US" altLang="zh-CN" sz="1200" dirty="0" smtClean="0"/>
              <a:t>&amp;</a:t>
            </a:r>
            <a:r>
              <a:rPr lang="zh-CN" altLang="en-US" sz="1200" dirty="0" smtClean="0"/>
              <a:t>运行</a:t>
            </a:r>
            <a:endParaRPr lang="zh-CN" altLang="en-US" sz="120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04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400" b="1" dirty="0" smtClean="0"/>
              <a:t>进程</a:t>
            </a:r>
            <a:r>
              <a:rPr lang="zh-CN" altLang="en-US" sz="1400" dirty="0" smtClean="0"/>
              <a:t>：可理解为 资源分配的基本单位。</a:t>
            </a:r>
            <a:endParaRPr lang="en-US" altLang="zh-CN" sz="1400" dirty="0" smtClean="0"/>
          </a:p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进程的状态</a:t>
            </a:r>
            <a:endParaRPr lang="en-US" altLang="zh-CN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/>
              <a:t>空闲进程</a:t>
            </a:r>
            <a:r>
              <a:rPr lang="en-US" altLang="zh-CN" sz="1400" b="1" dirty="0"/>
              <a:t> </a:t>
            </a:r>
            <a:r>
              <a:rPr lang="zh-CN" altLang="en-US" sz="1400" dirty="0"/>
              <a:t>无</a:t>
            </a:r>
            <a:r>
              <a:rPr lang="en-US" altLang="zh-CN" sz="1400" dirty="0"/>
              <a:t>CPU</a:t>
            </a:r>
            <a:r>
              <a:rPr lang="zh-CN" altLang="en-US" sz="1400" dirty="0"/>
              <a:t>占用，仅用作缓存来提高下次</a:t>
            </a:r>
            <a:r>
              <a:rPr lang="en-US" altLang="zh-CN" sz="1400" dirty="0"/>
              <a:t>app</a:t>
            </a:r>
            <a:r>
              <a:rPr lang="zh-CN" altLang="en-US" sz="1400" dirty="0"/>
              <a:t>的启动速度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/>
              <a:t>后台进程 </a:t>
            </a:r>
            <a:r>
              <a:rPr lang="zh-CN" altLang="en-US" sz="1400" dirty="0"/>
              <a:t>用户不可见且无服务运行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/>
              <a:t>服务进程 </a:t>
            </a:r>
            <a:r>
              <a:rPr lang="zh-CN" altLang="en-US" sz="1400" dirty="0"/>
              <a:t>虽然用户不可见但有服务在运行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/>
              <a:t>可见进程 </a:t>
            </a:r>
            <a:r>
              <a:rPr lang="zh-CN" altLang="en-US" sz="1400" dirty="0"/>
              <a:t>用户可见但不可交互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b="1" dirty="0"/>
              <a:t>前台进程 </a:t>
            </a:r>
            <a:r>
              <a:rPr lang="zh-CN" altLang="en-US" sz="1400" dirty="0"/>
              <a:t>用户可见且可</a:t>
            </a:r>
            <a:r>
              <a:rPr lang="zh-CN" altLang="en-US" sz="1400" dirty="0" smtClean="0"/>
              <a:t>交互</a:t>
            </a:r>
            <a:endParaRPr lang="en-US" altLang="zh-CN" sz="1400" dirty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与线程的区别</a:t>
            </a:r>
            <a:endParaRPr lang="en-US" altLang="zh-CN" sz="1400" b="1" dirty="0" smtClean="0"/>
          </a:p>
          <a:p>
            <a:r>
              <a:rPr lang="zh-CN" altLang="en-US" sz="1400" dirty="0" smtClean="0"/>
              <a:t>程序的最小运行单元，线程暂停会导致线程阻塞，释放</a:t>
            </a:r>
            <a:r>
              <a:rPr lang="en-US" altLang="zh-CN" sz="1400" dirty="0" smtClean="0"/>
              <a:t>CPU</a:t>
            </a:r>
            <a:r>
              <a:rPr lang="zh-CN" altLang="en-US" sz="1400" dirty="0" smtClean="0"/>
              <a:t>资源。</a:t>
            </a:r>
            <a:endParaRPr lang="en-US" altLang="zh-CN" sz="1400" dirty="0" smtClean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与协程（</a:t>
            </a:r>
            <a:r>
              <a:rPr lang="en-US" altLang="zh-CN" sz="1400" b="1" dirty="0"/>
              <a:t> </a:t>
            </a:r>
            <a:r>
              <a:rPr lang="en-US" altLang="zh-CN" sz="1400" b="1" dirty="0" err="1" smtClean="0"/>
              <a:t>kotlin</a:t>
            </a:r>
            <a:r>
              <a:rPr lang="en-US" altLang="zh-CN" sz="1400" b="1" dirty="0" smtClean="0"/>
              <a:t> </a:t>
            </a:r>
            <a:r>
              <a:rPr lang="zh-CN" altLang="en-US" sz="1400" b="1" dirty="0" smtClean="0"/>
              <a:t>）的区别</a:t>
            </a:r>
            <a:endParaRPr lang="en-US" altLang="zh-CN" sz="1400" b="1" dirty="0" smtClean="0"/>
          </a:p>
          <a:p>
            <a:r>
              <a:rPr lang="zh-CN" altLang="en-US" sz="1400" dirty="0" smtClean="0"/>
              <a:t>运行在线程上的代码块（函数），协程暂停不会导致线程阻塞。</a:t>
            </a:r>
            <a:endParaRPr lang="en-US" altLang="zh-CN" sz="14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进程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概念和状态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000" b="1" dirty="0" smtClean="0"/>
              <a:t>1.Android</a:t>
            </a:r>
            <a:r>
              <a:rPr lang="zh-CN" altLang="en-US" sz="1000" b="1" dirty="0" smtClean="0"/>
              <a:t>多</a:t>
            </a:r>
            <a:r>
              <a:rPr lang="zh-CN" altLang="en-US" sz="1000" b="1" dirty="0"/>
              <a:t>进程</a:t>
            </a:r>
            <a:endParaRPr lang="en-US" altLang="zh-CN" sz="1000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/>
              <a:t>多个</a:t>
            </a:r>
            <a:r>
              <a:rPr lang="en-US" altLang="zh-CN" sz="1000" b="1" dirty="0"/>
              <a:t>App</a:t>
            </a:r>
            <a:r>
              <a:rPr lang="zh-CN" altLang="en-US" sz="1000" b="1" dirty="0"/>
              <a:t> </a:t>
            </a:r>
            <a:r>
              <a:rPr lang="zh-CN" altLang="en-US" sz="1000" dirty="0"/>
              <a:t>运行在</a:t>
            </a:r>
            <a:r>
              <a:rPr lang="zh-CN" altLang="en-US" sz="1000" dirty="0" smtClean="0"/>
              <a:t>不同（相同）的</a:t>
            </a:r>
            <a:r>
              <a:rPr lang="zh-CN" altLang="en-US" sz="1000" dirty="0"/>
              <a:t>进程下</a:t>
            </a:r>
            <a:endParaRPr lang="en-US" altLang="zh-CN" sz="1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1000" b="1" dirty="0"/>
              <a:t>一个</a:t>
            </a:r>
            <a:r>
              <a:rPr lang="en-US" altLang="zh-CN" sz="1000" b="1" dirty="0"/>
              <a:t>App</a:t>
            </a:r>
            <a:r>
              <a:rPr lang="zh-CN" altLang="en-US" sz="1000" b="1" dirty="0"/>
              <a:t> </a:t>
            </a:r>
            <a:r>
              <a:rPr lang="zh-CN" altLang="en-US" sz="1000" dirty="0"/>
              <a:t>运行在多个进程下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2.IPC</a:t>
            </a:r>
            <a:r>
              <a:rPr lang="zh-CN" altLang="en-US" sz="1000" b="1" dirty="0" smtClean="0"/>
              <a:t>通信 </a:t>
            </a:r>
            <a:endParaRPr lang="en-US" altLang="zh-CN" sz="1000" b="1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000" b="1" dirty="0" smtClean="0"/>
              <a:t>Binder </a:t>
            </a:r>
          </a:p>
          <a:p>
            <a:pPr>
              <a:lnSpc>
                <a:spcPct val="100000"/>
              </a:lnSpc>
            </a:pPr>
            <a:r>
              <a:rPr lang="zh-CN" altLang="en-US" sz="1000" dirty="0"/>
              <a:t>四大组件跨进程通信所采用的</a:t>
            </a:r>
            <a:r>
              <a:rPr lang="zh-CN" altLang="en-US" sz="1000" dirty="0" smtClean="0"/>
              <a:t>方式。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1</a:t>
            </a:r>
            <a:r>
              <a:rPr lang="zh-CN" altLang="en-US" sz="1000" b="1" dirty="0" smtClean="0"/>
              <a:t>）易用</a:t>
            </a:r>
            <a:r>
              <a:rPr lang="zh-CN" altLang="en-US" sz="1000" dirty="0" smtClean="0"/>
              <a:t>：基于</a:t>
            </a:r>
            <a:r>
              <a:rPr lang="en-US" altLang="zh-CN" sz="1000" dirty="0" smtClean="0"/>
              <a:t>C/S</a:t>
            </a:r>
            <a:r>
              <a:rPr lang="zh-CN" altLang="en-US" sz="1000" dirty="0" smtClean="0"/>
              <a:t>结构，</a:t>
            </a:r>
            <a:r>
              <a:rPr lang="en-US" altLang="zh-CN" sz="1000" dirty="0" smtClean="0"/>
              <a:t>server</a:t>
            </a:r>
            <a:r>
              <a:rPr lang="zh-CN" altLang="en-US" sz="1000" dirty="0" smtClean="0"/>
              <a:t>和</a:t>
            </a:r>
            <a:r>
              <a:rPr lang="en-US" altLang="zh-CN" sz="1000" dirty="0" smtClean="0"/>
              <a:t>client</a:t>
            </a:r>
            <a:r>
              <a:rPr lang="zh-CN" altLang="en-US" sz="1000" dirty="0" smtClean="0"/>
              <a:t>都依据同一</a:t>
            </a:r>
            <a:r>
              <a:rPr lang="en-US" altLang="zh-CN" sz="1000" dirty="0" smtClean="0"/>
              <a:t>AIDL</a:t>
            </a:r>
            <a:r>
              <a:rPr lang="zh-CN" altLang="en-US" sz="1000" dirty="0" smtClean="0"/>
              <a:t>文件进行开发，</a:t>
            </a:r>
            <a:r>
              <a:rPr lang="en-US" altLang="zh-CN" sz="1000" dirty="0" smtClean="0"/>
              <a:t>c/s</a:t>
            </a:r>
            <a:r>
              <a:rPr lang="zh-CN" altLang="en-US" sz="1000" dirty="0" smtClean="0"/>
              <a:t>双方可相互调用。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建立连接：</a:t>
            </a:r>
            <a:r>
              <a:rPr lang="en-US" altLang="zh-CN" sz="1000" dirty="0" smtClean="0"/>
              <a:t> </a:t>
            </a:r>
            <a:r>
              <a:rPr lang="en-US" altLang="zh-CN" sz="1000" dirty="0" err="1" smtClean="0"/>
              <a:t>aidl</a:t>
            </a:r>
            <a:r>
              <a:rPr lang="en-US" altLang="zh-CN" sz="1000" dirty="0" smtClean="0"/>
              <a:t>-&gt;interface[</a:t>
            </a:r>
            <a:r>
              <a:rPr lang="en-US" altLang="zh-CN" sz="1000" dirty="0" err="1" smtClean="0"/>
              <a:t>IInterface</a:t>
            </a:r>
            <a:r>
              <a:rPr lang="en-US" altLang="zh-CN" sz="1000" dirty="0" smtClean="0"/>
              <a:t>]-&gt;Stub[interface/Binder]-&gt;(server:[</a:t>
            </a:r>
            <a:r>
              <a:rPr lang="en-US" altLang="zh-CN" sz="1000" dirty="0" err="1" smtClean="0"/>
              <a:t>IBinder</a:t>
            </a:r>
            <a:r>
              <a:rPr lang="en-US" altLang="zh-CN" sz="1000" dirty="0" smtClean="0"/>
              <a:t>: </a:t>
            </a:r>
            <a:r>
              <a:rPr lang="en-US" altLang="zh-CN" sz="1000" dirty="0" err="1" smtClean="0"/>
              <a:t>asBinder</a:t>
            </a:r>
            <a:r>
              <a:rPr lang="en-US" altLang="zh-CN" sz="1000" dirty="0" smtClean="0"/>
              <a:t>]</a:t>
            </a:r>
            <a:r>
              <a:rPr lang="en-US" altLang="zh-CN" sz="1000" dirty="0"/>
              <a:t> </a:t>
            </a:r>
            <a:r>
              <a:rPr lang="en-US" altLang="zh-CN" sz="1000" dirty="0" smtClean="0"/>
              <a:t>client[</a:t>
            </a:r>
            <a:r>
              <a:rPr lang="en-US" altLang="zh-CN" sz="1000" dirty="0" err="1" smtClean="0"/>
              <a:t>Proxy:asInterface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iBinder</a:t>
            </a:r>
            <a:r>
              <a:rPr lang="en-US" altLang="zh-CN" sz="1000" dirty="0" smtClean="0"/>
              <a:t>)])</a:t>
            </a:r>
          </a:p>
          <a:p>
            <a:pPr>
              <a:lnSpc>
                <a:spcPct val="100000"/>
              </a:lnSpc>
            </a:pPr>
            <a:r>
              <a:rPr lang="zh-CN" altLang="en-US" sz="1000" dirty="0"/>
              <a:t>传输数据：</a:t>
            </a:r>
            <a:r>
              <a:rPr lang="en-US" altLang="zh-CN" sz="1000" b="1" dirty="0" smtClean="0"/>
              <a:t>client</a:t>
            </a:r>
            <a:r>
              <a:rPr lang="en-US" altLang="zh-CN" sz="1000" dirty="0" smtClean="0"/>
              <a:t>: [</a:t>
            </a:r>
            <a:r>
              <a:rPr lang="en-US" altLang="zh-CN" sz="1000" dirty="0" err="1" smtClean="0"/>
              <a:t>proxy.test</a:t>
            </a:r>
            <a:r>
              <a:rPr lang="en-US" altLang="zh-CN" sz="1000" dirty="0" smtClean="0"/>
              <a:t>() -&gt; </a:t>
            </a:r>
            <a:r>
              <a:rPr lang="en-US" altLang="zh-CN" sz="1000" dirty="0" err="1" smtClean="0"/>
              <a:t>iBinder.transtact</a:t>
            </a:r>
            <a:r>
              <a:rPr lang="en-US" altLang="zh-CN" sz="1000" dirty="0" smtClean="0"/>
              <a:t>(..) ]   -&gt; </a:t>
            </a:r>
            <a:r>
              <a:rPr lang="en-US" altLang="zh-CN" sz="1000" b="1" dirty="0" smtClean="0"/>
              <a:t>Binder</a:t>
            </a:r>
            <a:r>
              <a:rPr lang="zh-CN" altLang="en-US" sz="1000" b="1" dirty="0" smtClean="0"/>
              <a:t>框架</a:t>
            </a:r>
            <a:r>
              <a:rPr lang="en-US" altLang="zh-CN" sz="1000" b="1" dirty="0" smtClean="0"/>
              <a:t>&amp;</a:t>
            </a:r>
            <a:r>
              <a:rPr lang="zh-CN" altLang="en-US" sz="1000" b="1" dirty="0" smtClean="0"/>
              <a:t>驱动</a:t>
            </a:r>
            <a:r>
              <a:rPr lang="en-US" altLang="zh-CN" sz="1000" b="1" dirty="0" smtClean="0"/>
              <a:t> </a:t>
            </a:r>
            <a:r>
              <a:rPr lang="en-US" altLang="zh-CN" sz="1000" dirty="0" smtClean="0"/>
              <a:t>-&gt;  </a:t>
            </a:r>
            <a:r>
              <a:rPr lang="en-US" altLang="zh-CN" sz="1000" b="1" dirty="0" smtClean="0"/>
              <a:t>server</a:t>
            </a:r>
            <a:r>
              <a:rPr lang="en-US" altLang="zh-CN" sz="1000" dirty="0" smtClean="0"/>
              <a:t>:[</a:t>
            </a:r>
            <a:r>
              <a:rPr lang="en-US" altLang="zh-CN" sz="1000" dirty="0" err="1" smtClean="0"/>
              <a:t>iBinder:onTransact</a:t>
            </a:r>
            <a:r>
              <a:rPr lang="en-US" altLang="zh-CN" sz="1000" dirty="0" smtClean="0"/>
              <a:t>(..) -&gt; test()]</a:t>
            </a:r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2</a:t>
            </a:r>
            <a:r>
              <a:rPr lang="zh-CN" altLang="en-US" sz="1000" b="1" dirty="0" smtClean="0"/>
              <a:t>）安全</a:t>
            </a:r>
            <a:r>
              <a:rPr lang="zh-CN" altLang="en-US" sz="1000" dirty="0" smtClean="0"/>
              <a:t>：每个</a:t>
            </a:r>
            <a:r>
              <a:rPr lang="en-US" altLang="zh-CN" sz="1000" dirty="0" smtClean="0"/>
              <a:t>client </a:t>
            </a:r>
            <a:r>
              <a:rPr lang="zh-CN" altLang="en-US" sz="1000" dirty="0" smtClean="0"/>
              <a:t>具有唯一</a:t>
            </a:r>
            <a:r>
              <a:rPr lang="en-US" altLang="zh-CN" sz="1000" dirty="0" err="1" smtClean="0"/>
              <a:t>uid</a:t>
            </a:r>
            <a:r>
              <a:rPr lang="zh-CN" altLang="en-US" sz="1000" dirty="0" smtClean="0"/>
              <a:t>，</a:t>
            </a:r>
            <a:r>
              <a:rPr lang="en-US" altLang="zh-CN" sz="1000" dirty="0" smtClean="0"/>
              <a:t>server</a:t>
            </a:r>
            <a:r>
              <a:rPr lang="zh-CN" altLang="en-US" sz="1000" dirty="0" smtClean="0"/>
              <a:t>可通过这个</a:t>
            </a:r>
            <a:r>
              <a:rPr lang="en-US" altLang="zh-CN" sz="1000" dirty="0" err="1" smtClean="0"/>
              <a:t>uid</a:t>
            </a:r>
            <a:r>
              <a:rPr lang="zh-CN" altLang="en-US" sz="1000" dirty="0" smtClean="0"/>
              <a:t>进行安全检查，可确保</a:t>
            </a:r>
            <a:r>
              <a:rPr lang="en-US" altLang="zh-CN" sz="1000" dirty="0" smtClean="0"/>
              <a:t>server</a:t>
            </a:r>
            <a:r>
              <a:rPr lang="zh-CN" altLang="en-US" sz="1000" dirty="0" smtClean="0"/>
              <a:t>端的访问安全性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3</a:t>
            </a:r>
            <a:r>
              <a:rPr lang="zh-CN" altLang="en-US" sz="1000" b="1" dirty="0" smtClean="0"/>
              <a:t>）效率</a:t>
            </a:r>
            <a:r>
              <a:rPr lang="zh-CN" altLang="en-US" sz="1000" dirty="0" smtClean="0"/>
              <a:t>：仅需</a:t>
            </a:r>
            <a:r>
              <a:rPr lang="en-US" altLang="zh-CN" sz="1000" dirty="0" smtClean="0"/>
              <a:t>client</a:t>
            </a:r>
            <a:r>
              <a:rPr lang="zh-CN" altLang="en-US" sz="1000" dirty="0" smtClean="0"/>
              <a:t>端进行一次数据拷贝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用户空间</a:t>
            </a:r>
            <a:r>
              <a:rPr lang="en-US" altLang="zh-CN" sz="1000" dirty="0" smtClean="0"/>
              <a:t>-&gt;</a:t>
            </a:r>
            <a:r>
              <a:rPr lang="zh-CN" altLang="en-US" sz="1000" dirty="0" smtClean="0"/>
              <a:t>内核空间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</a:t>
            </a:r>
            <a:r>
              <a:rPr lang="en-US" altLang="zh-CN" sz="1000" dirty="0" smtClean="0"/>
              <a:t>server</a:t>
            </a:r>
            <a:r>
              <a:rPr lang="zh-CN" altLang="en-US" sz="1000" dirty="0" smtClean="0"/>
              <a:t>端通过</a:t>
            </a:r>
            <a:r>
              <a:rPr lang="en-US" altLang="zh-CN" sz="1000" dirty="0" err="1" smtClean="0"/>
              <a:t>mmap</a:t>
            </a:r>
            <a:r>
              <a:rPr lang="zh-CN" altLang="en-US" sz="1000" dirty="0" smtClean="0"/>
              <a:t>映射来实现数据共享，总体上效率较高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4</a:t>
            </a:r>
            <a:r>
              <a:rPr lang="zh-CN" altLang="en-US" sz="1000" b="1" dirty="0" smtClean="0"/>
              <a:t>）特点：</a:t>
            </a:r>
            <a:r>
              <a:rPr lang="zh-CN" altLang="en-US" sz="1000" dirty="0" smtClean="0"/>
              <a:t>仅</a:t>
            </a:r>
            <a:r>
              <a:rPr lang="zh-CN" altLang="en-US" sz="1000" dirty="0"/>
              <a:t>支持小数据量传输</a:t>
            </a:r>
            <a:r>
              <a:rPr lang="en-US" altLang="zh-CN" sz="1000" dirty="0"/>
              <a:t>【</a:t>
            </a:r>
            <a:r>
              <a:rPr lang="zh-CN" altLang="en-US" sz="1000" dirty="0"/>
              <a:t>同步调用（理论）</a:t>
            </a:r>
            <a:r>
              <a:rPr lang="en-US" altLang="zh-CN" sz="1000" dirty="0"/>
              <a:t>:1MB-8KB</a:t>
            </a:r>
            <a:r>
              <a:rPr lang="zh-CN" altLang="en-US" sz="1000" dirty="0"/>
              <a:t>，异步调用（理论）</a:t>
            </a:r>
            <a:r>
              <a:rPr lang="en-US" altLang="zh-CN" sz="1000" dirty="0"/>
              <a:t>:(1MB-8KB)/2</a:t>
            </a:r>
            <a:r>
              <a:rPr lang="en-US" altLang="zh-CN" sz="1000" dirty="0" smtClean="0"/>
              <a:t>]】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000" b="1" dirty="0" smtClean="0"/>
              <a:t>Socket  </a:t>
            </a:r>
            <a:r>
              <a:rPr lang="en-US" altLang="zh-CN" sz="1000" dirty="0" smtClean="0"/>
              <a:t>C/S </a:t>
            </a:r>
            <a:r>
              <a:rPr lang="zh-CN" altLang="en-US" sz="1000" dirty="0" smtClean="0"/>
              <a:t>传统方式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在通过</a:t>
            </a:r>
            <a:r>
              <a:rPr lang="en-US" altLang="zh-CN" sz="1000" dirty="0" err="1" smtClean="0"/>
              <a:t>startActivity</a:t>
            </a:r>
            <a:r>
              <a:rPr lang="zh-CN" altLang="en-US" sz="1000" dirty="0" smtClean="0"/>
              <a:t>启动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时，通过</a:t>
            </a:r>
            <a:r>
              <a:rPr lang="en-US" altLang="zh-CN" sz="1000" b="1" dirty="0" smtClean="0"/>
              <a:t>Binder</a:t>
            </a:r>
            <a:r>
              <a:rPr lang="zh-CN" altLang="en-US" sz="1000" dirty="0" smtClean="0"/>
              <a:t>找到</a:t>
            </a:r>
            <a:r>
              <a:rPr lang="en-US" altLang="zh-CN" sz="1000" dirty="0" smtClean="0"/>
              <a:t>AMS(</a:t>
            </a:r>
            <a:r>
              <a:rPr lang="en-US" altLang="zh-CN" sz="1000" dirty="0" err="1" smtClean="0"/>
              <a:t>SystemServer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，然后</a:t>
            </a:r>
            <a:r>
              <a:rPr lang="en-US" altLang="zh-CN" sz="1000" dirty="0" err="1"/>
              <a:t>SystemServer</a:t>
            </a:r>
            <a:r>
              <a:rPr lang="zh-CN" altLang="en-US" sz="1000" dirty="0" smtClean="0"/>
              <a:t>再通过</a:t>
            </a:r>
            <a:r>
              <a:rPr lang="en-US" altLang="zh-CN" sz="1000" b="1" dirty="0" smtClean="0"/>
              <a:t>socket</a:t>
            </a:r>
            <a:r>
              <a:rPr lang="zh-CN" altLang="en-US" sz="1000" dirty="0" smtClean="0"/>
              <a:t>与</a:t>
            </a:r>
            <a:r>
              <a:rPr lang="en-US" altLang="zh-CN" sz="1000" dirty="0" smtClean="0"/>
              <a:t>zygote</a:t>
            </a:r>
            <a:r>
              <a:rPr lang="zh-CN" altLang="en-US" sz="1000" dirty="0" smtClean="0"/>
              <a:t>通信来创建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进程。</a:t>
            </a:r>
            <a:endParaRPr lang="en-US" altLang="zh-CN" sz="1000" dirty="0" smtClean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1000" b="1" dirty="0" err="1" smtClean="0"/>
              <a:t>Ashmem</a:t>
            </a:r>
            <a:r>
              <a:rPr lang="zh-CN" altLang="en-US" sz="1000" b="1" dirty="0" smtClean="0"/>
              <a:t>  </a:t>
            </a:r>
            <a:r>
              <a:rPr lang="zh-CN" altLang="en-US" sz="1000" dirty="0" smtClean="0"/>
              <a:t>内存共享，适合大数据量通信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例如：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的绘制过程，因</a:t>
            </a:r>
            <a:r>
              <a:rPr lang="en-US" altLang="zh-CN" sz="1000" b="1" dirty="0" smtClean="0"/>
              <a:t>App</a:t>
            </a:r>
            <a:r>
              <a:rPr lang="zh-CN" altLang="en-US" sz="1000" b="1" dirty="0" smtClean="0"/>
              <a:t>和</a:t>
            </a:r>
            <a:r>
              <a:rPr lang="en-US" altLang="zh-CN" sz="1000" b="1" dirty="0" err="1" smtClean="0"/>
              <a:t>surfaceflinger</a:t>
            </a:r>
            <a:r>
              <a:rPr lang="zh-CN" altLang="en-US" sz="1000" dirty="0" smtClean="0"/>
              <a:t>（图像合成）在不同的进程中，而且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的数据量是很大的，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不适合通过</a:t>
            </a:r>
            <a:r>
              <a:rPr lang="en-US" altLang="zh-CN" sz="1000" dirty="0" smtClean="0"/>
              <a:t>Binder</a:t>
            </a:r>
            <a:r>
              <a:rPr lang="zh-CN" altLang="en-US" sz="1000" dirty="0" smtClean="0"/>
              <a:t>来直接传输，两者之间采用了</a:t>
            </a:r>
            <a:r>
              <a:rPr lang="en-US" altLang="zh-CN" sz="1000" b="1" dirty="0" err="1" smtClean="0"/>
              <a:t>Ashmem</a:t>
            </a:r>
            <a:r>
              <a:rPr lang="zh-CN" altLang="en-US" sz="1000" dirty="0" smtClean="0"/>
              <a:t>方式来传递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数据。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先向</a:t>
            </a:r>
            <a:r>
              <a:rPr lang="en-US" altLang="zh-CN" sz="1000" dirty="0" err="1" smtClean="0"/>
              <a:t>surfaceflinger</a:t>
            </a:r>
            <a:r>
              <a:rPr lang="zh-CN" altLang="en-US" sz="1000" dirty="0" smtClean="0"/>
              <a:t>申请</a:t>
            </a:r>
            <a:r>
              <a:rPr lang="en-US" altLang="zh-CN" sz="1000" dirty="0" smtClean="0"/>
              <a:t>buffer</a:t>
            </a:r>
            <a:r>
              <a:rPr lang="zh-CN" altLang="en-US" sz="1000" dirty="0" smtClean="0"/>
              <a:t>，</a:t>
            </a:r>
            <a:r>
              <a:rPr lang="en-US" altLang="zh-CN" sz="1000" dirty="0" err="1" smtClean="0"/>
              <a:t>surfaceflinger</a:t>
            </a:r>
            <a:r>
              <a:rPr lang="zh-CN" altLang="en-US" sz="1000" dirty="0" smtClean="0"/>
              <a:t>再从</a:t>
            </a:r>
            <a:r>
              <a:rPr lang="en-US" altLang="zh-CN" sz="1000" dirty="0" err="1" smtClean="0"/>
              <a:t>ashmem</a:t>
            </a:r>
            <a:r>
              <a:rPr lang="zh-CN" altLang="en-US" sz="1000" dirty="0" smtClean="0"/>
              <a:t>处申请</a:t>
            </a:r>
            <a:r>
              <a:rPr lang="en-US" altLang="zh-CN" sz="1000" dirty="0" smtClean="0"/>
              <a:t>buffer</a:t>
            </a:r>
            <a:r>
              <a:rPr lang="zh-CN" altLang="en-US" sz="1000" dirty="0" smtClean="0"/>
              <a:t>，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申请成功后</a:t>
            </a:r>
            <a:r>
              <a:rPr lang="en-US" altLang="zh-CN" sz="1000" dirty="0" err="1" smtClean="0"/>
              <a:t>surfaceflinger</a:t>
            </a:r>
            <a:r>
              <a:rPr lang="zh-CN" altLang="en-US" sz="1000" dirty="0" smtClean="0"/>
              <a:t>将</a:t>
            </a:r>
            <a:r>
              <a:rPr lang="en-US" altLang="zh-CN" sz="1000" dirty="0" smtClean="0"/>
              <a:t>buffer</a:t>
            </a:r>
            <a:r>
              <a:rPr lang="zh-CN" altLang="en-US" sz="1000" dirty="0" smtClean="0"/>
              <a:t>的</a:t>
            </a:r>
            <a:r>
              <a:rPr lang="en-US" altLang="zh-CN" sz="1000" dirty="0" err="1" smtClean="0"/>
              <a:t>fd</a:t>
            </a:r>
            <a:r>
              <a:rPr lang="zh-CN" altLang="en-US" sz="1000" dirty="0" smtClean="0"/>
              <a:t>通过</a:t>
            </a:r>
            <a:r>
              <a:rPr lang="en-US" altLang="zh-CN" sz="1000" dirty="0" smtClean="0"/>
              <a:t>binder</a:t>
            </a:r>
            <a:r>
              <a:rPr lang="zh-CN" altLang="en-US" sz="1000" dirty="0" smtClean="0"/>
              <a:t>返回给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，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再利用这个</a:t>
            </a:r>
            <a:r>
              <a:rPr lang="en-US" altLang="zh-CN" sz="1000" dirty="0" err="1" smtClean="0"/>
              <a:t>fd</a:t>
            </a:r>
            <a:r>
              <a:rPr lang="zh-CN" altLang="en-US" sz="1000" dirty="0" smtClean="0"/>
              <a:t>进行</a:t>
            </a:r>
            <a:r>
              <a:rPr lang="en-US" altLang="zh-CN" sz="1000" dirty="0" err="1" smtClean="0"/>
              <a:t>mmap</a:t>
            </a:r>
            <a:r>
              <a:rPr lang="zh-CN" altLang="en-US" sz="1000" dirty="0" smtClean="0"/>
              <a:t>映射，这时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就可以直接操作这个</a:t>
            </a:r>
            <a:r>
              <a:rPr lang="en-US" altLang="zh-CN" sz="1000" dirty="0" err="1" smtClean="0"/>
              <a:t>ashmem</a:t>
            </a:r>
            <a:r>
              <a:rPr lang="en-US" altLang="zh-CN" sz="1000" dirty="0" smtClean="0"/>
              <a:t> buff</a:t>
            </a:r>
            <a:r>
              <a:rPr lang="zh-CN" altLang="en-US" sz="1000" dirty="0" smtClean="0"/>
              <a:t>了，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两者再通过</a:t>
            </a:r>
            <a:r>
              <a:rPr lang="en-US" altLang="zh-CN" sz="1000" dirty="0" smtClean="0"/>
              <a:t>Binder</a:t>
            </a:r>
            <a:r>
              <a:rPr lang="zh-CN" altLang="en-US" sz="1000" dirty="0" smtClean="0"/>
              <a:t>进行信息同步，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将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数据放入</a:t>
            </a:r>
            <a:r>
              <a:rPr lang="en-US" altLang="zh-CN" sz="1000" dirty="0" smtClean="0"/>
              <a:t>buff</a:t>
            </a:r>
            <a:r>
              <a:rPr lang="zh-CN" altLang="en-US" sz="1000" dirty="0" smtClean="0"/>
              <a:t>后，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再通知</a:t>
            </a:r>
            <a:r>
              <a:rPr lang="en-US" altLang="zh-CN" sz="1000" dirty="0" err="1" smtClean="0"/>
              <a:t>surfaceflinger</a:t>
            </a:r>
            <a:r>
              <a:rPr lang="zh-CN" altLang="en-US" sz="1000" dirty="0" smtClean="0"/>
              <a:t>从</a:t>
            </a:r>
            <a:r>
              <a:rPr lang="en-US" altLang="zh-CN" sz="1000" dirty="0" smtClean="0"/>
              <a:t>buff</a:t>
            </a:r>
            <a:r>
              <a:rPr lang="zh-CN" altLang="en-US" sz="1000" dirty="0" smtClean="0"/>
              <a:t>取数据进行图像合成</a:t>
            </a:r>
            <a:r>
              <a:rPr lang="zh-CN" altLang="en-US" sz="1000" dirty="0"/>
              <a:t>并输出到硬件</a:t>
            </a:r>
            <a:r>
              <a:rPr lang="zh-CN" altLang="en-US" sz="1000" dirty="0" smtClean="0"/>
              <a:t>显示。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endParaRPr lang="zh-CN" altLang="en-US" sz="1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进程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多进程</a:t>
            </a:r>
            <a:endParaRPr lang="zh-CN" altLang="en-US" dirty="0"/>
          </a:p>
        </p:txBody>
      </p:sp>
      <p:sp>
        <p:nvSpPr>
          <p:cNvPr id="4" name="AutoShape 2" descr="https://upload-images.jianshu.io/upload_images/1460468-103d49829291e1f7.jpg?imageMogr2/auto-orient/strip|imageView2/2/w/12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414" y="3776801"/>
            <a:ext cx="3993888" cy="1406872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3027285" y="4480237"/>
            <a:ext cx="4786129" cy="77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58401" y="1895976"/>
            <a:ext cx="3485925" cy="517179"/>
          </a:xfrm>
        </p:spPr>
        <p:txBody>
          <a:bodyPr/>
          <a:lstStyle/>
          <a:p>
            <a:r>
              <a:rPr lang="zh-CN" altLang="en-US" dirty="0" smtClean="0"/>
              <a:t>课程对象与目标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158401" y="2832148"/>
            <a:ext cx="4426958" cy="517179"/>
          </a:xfrm>
        </p:spPr>
        <p:txBody>
          <a:bodyPr/>
          <a:lstStyle/>
          <a:p>
            <a:r>
              <a:rPr lang="zh-CN" altLang="en-US" dirty="0" smtClean="0"/>
              <a:t>思考</a:t>
            </a:r>
            <a:r>
              <a:rPr lang="en-US" altLang="zh-CN" dirty="0" smtClean="0"/>
              <a:t>App</a:t>
            </a:r>
            <a:r>
              <a:rPr lang="zh-CN" altLang="en-US" dirty="0" smtClean="0"/>
              <a:t>与系统之间的关系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58399" y="3768320"/>
            <a:ext cx="4808699" cy="517179"/>
          </a:xfrm>
        </p:spPr>
        <p:txBody>
          <a:bodyPr/>
          <a:lstStyle/>
          <a:p>
            <a:r>
              <a:rPr lang="zh-CN" altLang="en-US" dirty="0" smtClean="0"/>
              <a:t>重新站在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角度看</a:t>
            </a:r>
            <a:r>
              <a:rPr lang="en-US" altLang="zh-CN" dirty="0" smtClean="0"/>
              <a:t>Android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>
          <a:xfrm>
            <a:off x="7158401" y="4704492"/>
            <a:ext cx="4284916" cy="517179"/>
          </a:xfrm>
        </p:spPr>
        <p:txBody>
          <a:bodyPr/>
          <a:lstStyle/>
          <a:p>
            <a:r>
              <a:rPr lang="zh-CN" altLang="en-US" dirty="0" smtClean="0"/>
              <a:t>以全景视角看</a:t>
            </a:r>
            <a:r>
              <a:rPr lang="en-US" altLang="zh-CN" dirty="0" smtClean="0"/>
              <a:t>Android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进程优先级</a:t>
            </a:r>
            <a:endParaRPr lang="en-US" altLang="zh-CN" sz="1200" b="1" dirty="0" smtClean="0"/>
          </a:p>
          <a:p>
            <a:r>
              <a:rPr lang="zh-CN" altLang="en-US" sz="1100" dirty="0" smtClean="0"/>
              <a:t>进程优先级定义：</a:t>
            </a:r>
            <a:endParaRPr lang="en-US" altLang="zh-CN" sz="1100" dirty="0" smtClean="0"/>
          </a:p>
          <a:p>
            <a:r>
              <a:rPr lang="en-US" altLang="zh-CN" sz="1100" dirty="0" smtClean="0"/>
              <a:t>frameworks/base/services/core/java/com/android/server/am/ProcessList.java</a:t>
            </a:r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进程优先级跟</a:t>
            </a:r>
            <a:r>
              <a:rPr lang="en-US" altLang="zh-CN" sz="1200" b="1" dirty="0" smtClean="0"/>
              <a:t>LMK</a:t>
            </a:r>
            <a:r>
              <a:rPr lang="zh-CN" altLang="en-US" sz="1200" dirty="0"/>
              <a:t> 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LowMemoryKiller</a:t>
            </a:r>
            <a:r>
              <a:rPr lang="en-US" altLang="zh-CN" sz="1200" dirty="0" smtClean="0"/>
              <a:t>)</a:t>
            </a:r>
            <a:r>
              <a:rPr lang="zh-CN" altLang="en-US" sz="1200" b="1" dirty="0" smtClean="0"/>
              <a:t>的关系</a:t>
            </a:r>
            <a:endParaRPr lang="en-US" altLang="zh-CN" sz="1200" b="1" dirty="0" smtClean="0"/>
          </a:p>
          <a:p>
            <a:r>
              <a:rPr lang="zh-CN" altLang="en-US" sz="1100" dirty="0" smtClean="0"/>
              <a:t>进程</a:t>
            </a:r>
            <a:r>
              <a:rPr lang="zh-CN" altLang="en-US" sz="1100" dirty="0"/>
              <a:t>优先级会</a:t>
            </a:r>
            <a:r>
              <a:rPr lang="zh-CN" altLang="en-US" sz="1100" dirty="0" smtClean="0"/>
              <a:t>影响到</a:t>
            </a:r>
            <a:r>
              <a:rPr lang="en-US" altLang="zh-CN" sz="1100" dirty="0" smtClean="0"/>
              <a:t>app</a:t>
            </a:r>
            <a:r>
              <a:rPr lang="zh-CN" altLang="en-US" sz="1100" dirty="0" smtClean="0"/>
              <a:t>是否会被</a:t>
            </a:r>
            <a:r>
              <a:rPr lang="en-US" altLang="zh-CN" sz="1100" dirty="0" smtClean="0"/>
              <a:t>LMK</a:t>
            </a:r>
            <a:r>
              <a:rPr lang="zh-CN" altLang="en-US" sz="1100" dirty="0" smtClean="0"/>
              <a:t>回收掉。</a:t>
            </a:r>
            <a:endParaRPr lang="en-US" altLang="zh-CN" sz="1100" dirty="0" smtClean="0"/>
          </a:p>
          <a:p>
            <a:endParaRPr lang="en-US" altLang="zh-CN" sz="1400" dirty="0" smtClean="0"/>
          </a:p>
          <a:p>
            <a:endParaRPr lang="en-US" altLang="zh-CN" sz="1100" dirty="0" smtClean="0"/>
          </a:p>
          <a:p>
            <a:r>
              <a:rPr lang="zh-CN" altLang="en-US" sz="1100" b="1" dirty="0" smtClean="0"/>
              <a:t>其中</a:t>
            </a:r>
            <a:r>
              <a:rPr lang="en-US" altLang="zh-CN" sz="1100" b="1" dirty="0" err="1" smtClean="0"/>
              <a:t>minfree</a:t>
            </a:r>
            <a:r>
              <a:rPr lang="zh-CN" altLang="en-US" sz="1100" b="1" dirty="0" smtClean="0"/>
              <a:t>和</a:t>
            </a:r>
            <a:r>
              <a:rPr lang="en-US" altLang="zh-CN" sz="1100" b="1" dirty="0" err="1" smtClean="0"/>
              <a:t>adj</a:t>
            </a:r>
            <a:r>
              <a:rPr lang="zh-CN" altLang="en-US" sz="1100" dirty="0" smtClean="0"/>
              <a:t>：</a:t>
            </a:r>
            <a:endParaRPr lang="en-US" altLang="zh-CN" sz="1100" dirty="0" smtClean="0"/>
          </a:p>
          <a:p>
            <a:r>
              <a:rPr lang="en-US" altLang="zh-CN" sz="1100" b="1" dirty="0" err="1" smtClean="0"/>
              <a:t>minfree</a:t>
            </a:r>
            <a:r>
              <a:rPr lang="en-US" altLang="zh-CN" sz="1100" dirty="0" smtClean="0"/>
              <a:t> </a:t>
            </a:r>
            <a:r>
              <a:rPr lang="zh-CN" altLang="en-US" sz="1100" dirty="0" smtClean="0"/>
              <a:t>以</a:t>
            </a:r>
            <a:r>
              <a:rPr lang="en-US" altLang="zh-CN" sz="1100" dirty="0" smtClean="0"/>
              <a:t>page(4KB)</a:t>
            </a:r>
            <a:r>
              <a:rPr lang="zh-CN" altLang="en-US" sz="1100" dirty="0" smtClean="0"/>
              <a:t>为</a:t>
            </a:r>
            <a:r>
              <a:rPr lang="zh-CN" altLang="en-US" sz="1100" dirty="0"/>
              <a:t>单位。</a:t>
            </a:r>
            <a:r>
              <a:rPr lang="zh-CN" altLang="en-US" sz="1100" dirty="0" smtClean="0"/>
              <a:t>例如：</a:t>
            </a:r>
            <a:r>
              <a:rPr lang="en-US" altLang="zh-CN" sz="1100" b="1" dirty="0" smtClean="0"/>
              <a:t>18432 </a:t>
            </a:r>
            <a:r>
              <a:rPr lang="zh-CN" altLang="en-US" sz="1100" dirty="0" smtClean="0"/>
              <a:t>对应的大小为：</a:t>
            </a:r>
            <a:r>
              <a:rPr lang="en-US" altLang="zh-CN" sz="1100" dirty="0" smtClean="0"/>
              <a:t>18432/</a:t>
            </a:r>
            <a:r>
              <a:rPr lang="en-US" altLang="zh-CN" sz="1100" dirty="0"/>
              <a:t>(</a:t>
            </a:r>
            <a:r>
              <a:rPr lang="en-US" altLang="zh-CN" sz="1100" dirty="0" smtClean="0"/>
              <a:t>1024*4</a:t>
            </a:r>
            <a:r>
              <a:rPr lang="en-US" altLang="zh-CN" sz="1100" dirty="0"/>
              <a:t>)</a:t>
            </a:r>
            <a:r>
              <a:rPr lang="en-US" altLang="zh-CN" sz="1100" dirty="0" smtClean="0"/>
              <a:t>=72MB</a:t>
            </a:r>
            <a:r>
              <a:rPr lang="zh-CN" altLang="en-US" sz="1100" dirty="0"/>
              <a:t>。</a:t>
            </a:r>
            <a:endParaRPr lang="en-US" altLang="zh-CN" sz="1100" dirty="0" smtClean="0"/>
          </a:p>
          <a:p>
            <a:r>
              <a:rPr lang="en-US" altLang="zh-CN" sz="1100" b="1" dirty="0" err="1" smtClean="0"/>
              <a:t>adj</a:t>
            </a:r>
            <a:r>
              <a:rPr lang="en-US" altLang="zh-CN" sz="1100" dirty="0" smtClean="0"/>
              <a:t> </a:t>
            </a:r>
            <a:r>
              <a:rPr lang="zh-CN" altLang="en-US" sz="1100" dirty="0" smtClean="0"/>
              <a:t>表示进程优先级。例如：</a:t>
            </a:r>
            <a:r>
              <a:rPr lang="en-US" altLang="zh-CN" sz="1100" b="1" dirty="0" smtClean="0"/>
              <a:t>0</a:t>
            </a:r>
            <a:r>
              <a:rPr lang="zh-CN" altLang="en-US" sz="1100" dirty="0" smtClean="0"/>
              <a:t>代表前台应用，从而当系统剩余内存低于</a:t>
            </a:r>
            <a:r>
              <a:rPr lang="en-US" altLang="zh-CN" sz="1100" dirty="0" smtClean="0"/>
              <a:t>72MB</a:t>
            </a:r>
            <a:r>
              <a:rPr lang="zh-CN" altLang="en-US" sz="1100" dirty="0" smtClean="0"/>
              <a:t>时，前台应用也有可能被</a:t>
            </a:r>
            <a:r>
              <a:rPr lang="en-US" altLang="zh-CN" sz="1100" dirty="0" smtClean="0"/>
              <a:t>LMK</a:t>
            </a:r>
            <a:r>
              <a:rPr lang="zh-CN" altLang="en-US" sz="1100" dirty="0" smtClean="0"/>
              <a:t>回收。</a:t>
            </a:r>
            <a:endParaRPr lang="en-US" altLang="zh-CN" sz="1100" dirty="0" smtClean="0"/>
          </a:p>
          <a:p>
            <a:r>
              <a:rPr lang="en-US" altLang="zh-CN" sz="1200" b="1" dirty="0" smtClean="0"/>
              <a:t>3.</a:t>
            </a:r>
            <a:r>
              <a:rPr lang="zh-CN" altLang="en-US" sz="1200" b="1" dirty="0" smtClean="0"/>
              <a:t>看看夸克</a:t>
            </a:r>
            <a:r>
              <a:rPr lang="en-US" altLang="zh-CN" sz="1200" b="1" dirty="0" smtClean="0"/>
              <a:t>app</a:t>
            </a:r>
            <a:r>
              <a:rPr lang="zh-CN" altLang="en-US" sz="1200" b="1" dirty="0" smtClean="0"/>
              <a:t>的</a:t>
            </a:r>
            <a:r>
              <a:rPr lang="en-US" altLang="zh-CN" sz="1200" b="1" dirty="0" err="1" smtClean="0"/>
              <a:t>adj</a:t>
            </a:r>
            <a:endParaRPr lang="en-US" altLang="zh-CN" sz="1200" b="1" dirty="0" smtClean="0"/>
          </a:p>
          <a:p>
            <a:r>
              <a:rPr lang="en-US" altLang="zh-CN" sz="1100" dirty="0" smtClean="0"/>
              <a:t>app</a:t>
            </a:r>
            <a:r>
              <a:rPr lang="zh-CN" altLang="en-US" sz="1100" dirty="0" smtClean="0"/>
              <a:t>分别</a:t>
            </a:r>
            <a:r>
              <a:rPr lang="zh-CN" altLang="en-US" sz="1100" dirty="0"/>
              <a:t>在</a:t>
            </a:r>
            <a:r>
              <a:rPr lang="zh-CN" altLang="en-US" sz="1100" b="1" dirty="0"/>
              <a:t>前台</a:t>
            </a:r>
            <a:r>
              <a:rPr lang="zh-CN" altLang="en-US" sz="1100" dirty="0"/>
              <a:t>和</a:t>
            </a:r>
            <a:r>
              <a:rPr lang="zh-CN" altLang="en-US" sz="1100" b="1" dirty="0"/>
              <a:t>刚切后台</a:t>
            </a:r>
            <a:r>
              <a:rPr lang="zh-CN" altLang="en-US" sz="1100" dirty="0"/>
              <a:t>时所对应的</a:t>
            </a:r>
            <a:r>
              <a:rPr lang="en-US" altLang="zh-CN" sz="1100" dirty="0" err="1" smtClean="0"/>
              <a:t>adj</a:t>
            </a:r>
            <a:r>
              <a:rPr lang="zh-CN" altLang="en-US" sz="1100" dirty="0" smtClean="0"/>
              <a:t>值</a:t>
            </a:r>
            <a:endParaRPr lang="en-US" altLang="zh-CN" sz="1400" dirty="0"/>
          </a:p>
          <a:p>
            <a:endParaRPr lang="en-US" altLang="zh-CN" sz="14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进程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优先级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551" y="986591"/>
            <a:ext cx="3077004" cy="1790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5" y="5271231"/>
            <a:ext cx="2810267" cy="657317"/>
          </a:xfrm>
          <a:prstGeom prst="rect">
            <a:avLst/>
          </a:prstGeom>
        </p:spPr>
      </p:pic>
      <p:cxnSp>
        <p:nvCxnSpPr>
          <p:cNvPr id="8" name="直接箭头连接符 7"/>
          <p:cNvCxnSpPr>
            <a:endCxn id="4" idx="1"/>
          </p:cNvCxnSpPr>
          <p:nvPr/>
        </p:nvCxnSpPr>
        <p:spPr>
          <a:xfrm>
            <a:off x="5246703" y="1837678"/>
            <a:ext cx="2208848" cy="443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15" y="2676984"/>
            <a:ext cx="5549159" cy="758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100" dirty="0" smtClean="0"/>
              <a:t>进程的调度</a:t>
            </a:r>
            <a:r>
              <a:rPr lang="zh-CN" altLang="en-US" sz="1100" dirty="0"/>
              <a:t>策略和调度</a:t>
            </a:r>
            <a:r>
              <a:rPr lang="zh-CN" altLang="en-US" sz="1100" dirty="0" smtClean="0"/>
              <a:t>优先级，均在</a:t>
            </a:r>
            <a:r>
              <a:rPr lang="en-US" altLang="zh-CN" sz="1100" dirty="0" err="1" smtClean="0"/>
              <a:t>android.os.Process</a:t>
            </a:r>
            <a:r>
              <a:rPr lang="zh-CN" altLang="en-US" sz="1100" dirty="0" smtClean="0"/>
              <a:t>类中定义。</a:t>
            </a:r>
            <a:endParaRPr lang="en-US" altLang="zh-CN" sz="1100" dirty="0" smtClean="0"/>
          </a:p>
          <a:p>
            <a:r>
              <a:rPr lang="en-US" altLang="zh-CN" sz="1100" dirty="0" smtClean="0"/>
              <a:t>1.</a:t>
            </a:r>
            <a:r>
              <a:rPr lang="zh-CN" altLang="en-US" sz="1100" dirty="0" smtClean="0"/>
              <a:t>调度策略</a:t>
            </a:r>
            <a:endParaRPr lang="en-US" altLang="zh-CN" sz="1100" dirty="0" smtClean="0"/>
          </a:p>
          <a:p>
            <a:r>
              <a:rPr lang="zh-CN" altLang="en-US" sz="900" dirty="0" smtClean="0"/>
              <a:t>这个一般由系统来进行动态调整，例如：</a:t>
            </a:r>
            <a:r>
              <a:rPr lang="en-US" altLang="zh-CN" sz="900" dirty="0" smtClean="0"/>
              <a:t>Top App</a:t>
            </a:r>
            <a:r>
              <a:rPr lang="zh-CN" altLang="en-US" sz="900" dirty="0" smtClean="0"/>
              <a:t>可使用</a:t>
            </a:r>
            <a:r>
              <a:rPr lang="en-US" altLang="zh-CN" sz="900" dirty="0" smtClean="0"/>
              <a:t>FIFO</a:t>
            </a:r>
            <a:r>
              <a:rPr lang="zh-CN" altLang="en-US" sz="900" dirty="0" smtClean="0"/>
              <a:t>的调度策略，后台</a:t>
            </a:r>
            <a:r>
              <a:rPr lang="en-US" altLang="zh-CN" sz="900" dirty="0" smtClean="0"/>
              <a:t>App</a:t>
            </a:r>
            <a:r>
              <a:rPr lang="zh-CN" altLang="en-US" sz="900" dirty="0" smtClean="0"/>
              <a:t>使用</a:t>
            </a:r>
            <a:r>
              <a:rPr lang="en-US" altLang="zh-CN" sz="900" dirty="0" smtClean="0"/>
              <a:t>Other</a:t>
            </a:r>
            <a:r>
              <a:rPr lang="zh-CN" altLang="en-US" sz="900" dirty="0" smtClean="0"/>
              <a:t>策略。</a:t>
            </a:r>
            <a:endParaRPr lang="en-US" altLang="zh-CN" sz="900" dirty="0" smtClean="0"/>
          </a:p>
          <a:p>
            <a:r>
              <a:rPr lang="en-US" altLang="zh-CN" sz="1100" dirty="0" smtClean="0"/>
              <a:t>2.</a:t>
            </a:r>
            <a:r>
              <a:rPr lang="zh-CN" altLang="en-US" sz="1100" dirty="0" smtClean="0"/>
              <a:t>调度优先级</a:t>
            </a:r>
            <a:endParaRPr lang="en-US" altLang="zh-CN" sz="1100" dirty="0" smtClean="0"/>
          </a:p>
          <a:p>
            <a:r>
              <a:rPr lang="zh-CN" altLang="en-US" sz="900" dirty="0"/>
              <a:t>在</a:t>
            </a:r>
            <a:r>
              <a:rPr lang="zh-CN" altLang="en-US" sz="900" dirty="0" smtClean="0"/>
              <a:t>相同调度策略下，不同优先级的线程，对</a:t>
            </a:r>
            <a:r>
              <a:rPr lang="en-US" altLang="zh-CN" sz="900" dirty="0" smtClean="0"/>
              <a:t>CPU</a:t>
            </a:r>
            <a:r>
              <a:rPr lang="zh-CN" altLang="en-US" sz="900" dirty="0"/>
              <a:t>的</a:t>
            </a:r>
            <a:r>
              <a:rPr lang="zh-CN" altLang="en-US" sz="900" dirty="0" smtClean="0"/>
              <a:t>抢占能力是不同的。</a:t>
            </a:r>
            <a:endParaRPr lang="en-US" altLang="zh-CN" sz="900" dirty="0" smtClean="0"/>
          </a:p>
          <a:p>
            <a:r>
              <a:rPr lang="zh-CN" altLang="en-US" sz="900" dirty="0" smtClean="0"/>
              <a:t>共划分</a:t>
            </a:r>
            <a:r>
              <a:rPr lang="en-US" altLang="zh-CN" sz="900" dirty="0" smtClean="0"/>
              <a:t>9</a:t>
            </a:r>
            <a:r>
              <a:rPr lang="zh-CN" altLang="en-US" sz="900" dirty="0"/>
              <a:t>个</a:t>
            </a:r>
            <a:r>
              <a:rPr lang="zh-CN" altLang="en-US" sz="900" dirty="0" smtClean="0"/>
              <a:t>级别，</a:t>
            </a:r>
            <a:r>
              <a:rPr lang="zh-CN" altLang="en-US" sz="900" dirty="0"/>
              <a:t>优先级</a:t>
            </a:r>
            <a:r>
              <a:rPr lang="en-US" altLang="zh-CN" sz="900" dirty="0" smtClean="0"/>
              <a:t>nice</a:t>
            </a:r>
            <a:r>
              <a:rPr lang="zh-CN" altLang="en-US" sz="900" dirty="0" smtClean="0"/>
              <a:t>值范围</a:t>
            </a:r>
            <a:r>
              <a:rPr lang="zh-CN" altLang="en-US" sz="900" dirty="0"/>
              <a:t>从</a:t>
            </a:r>
            <a:r>
              <a:rPr lang="en-US" altLang="zh-CN" sz="900" b="1" dirty="0"/>
              <a:t>-19</a:t>
            </a:r>
            <a:r>
              <a:rPr lang="zh-CN" altLang="en-US" sz="900" b="1" dirty="0"/>
              <a:t>到</a:t>
            </a:r>
            <a:r>
              <a:rPr lang="en-US" altLang="zh-CN" sz="900" b="1" dirty="0" smtClean="0"/>
              <a:t>19</a:t>
            </a:r>
            <a:r>
              <a:rPr lang="zh-CN" altLang="en-US" sz="900" dirty="0" smtClean="0"/>
              <a:t>，值越</a:t>
            </a:r>
            <a:r>
              <a:rPr lang="zh-CN" altLang="en-US" sz="900" dirty="0"/>
              <a:t>大表明越</a:t>
            </a:r>
            <a:r>
              <a:rPr lang="en-US" altLang="zh-CN" sz="900" dirty="0"/>
              <a:t>nice</a:t>
            </a:r>
            <a:r>
              <a:rPr lang="zh-CN" altLang="en-US" sz="900" dirty="0" smtClean="0"/>
              <a:t>，优先级</a:t>
            </a:r>
            <a:r>
              <a:rPr lang="zh-CN" altLang="en-US" sz="900" dirty="0"/>
              <a:t>越</a:t>
            </a:r>
            <a:r>
              <a:rPr lang="zh-CN" altLang="en-US" sz="900" dirty="0" smtClean="0"/>
              <a:t>低，抢占</a:t>
            </a:r>
            <a:r>
              <a:rPr lang="en-US" altLang="zh-CN" sz="900" dirty="0" smtClean="0"/>
              <a:t>CPU</a:t>
            </a:r>
            <a:r>
              <a:rPr lang="zh-CN" altLang="en-US" sz="900" dirty="0" smtClean="0"/>
              <a:t>能力越弱。</a:t>
            </a:r>
            <a:endParaRPr lang="en-US" altLang="zh-CN" sz="900" dirty="0" smtClean="0"/>
          </a:p>
          <a:p>
            <a:r>
              <a:rPr lang="en-US" altLang="zh-CN" sz="800" dirty="0"/>
              <a:t>public static final </a:t>
            </a:r>
            <a:r>
              <a:rPr lang="en-US" altLang="zh-CN" sz="800" dirty="0" err="1"/>
              <a:t>int</a:t>
            </a:r>
            <a:r>
              <a:rPr lang="en-US" altLang="zh-CN" sz="800" dirty="0"/>
              <a:t> THREAD_PRIORITY_LOWEST = 19</a:t>
            </a:r>
            <a:r>
              <a:rPr lang="en-US" altLang="zh-CN" sz="800" dirty="0" smtClean="0"/>
              <a:t>;</a:t>
            </a:r>
          </a:p>
          <a:p>
            <a:r>
              <a:rPr lang="en-US" altLang="zh-CN" sz="800" dirty="0"/>
              <a:t>public static final </a:t>
            </a:r>
            <a:r>
              <a:rPr lang="en-US" altLang="zh-CN" sz="800" dirty="0" err="1"/>
              <a:t>int</a:t>
            </a:r>
            <a:r>
              <a:rPr lang="en-US" altLang="zh-CN" sz="800" dirty="0"/>
              <a:t> </a:t>
            </a:r>
            <a:r>
              <a:rPr lang="en-US" altLang="zh-CN" sz="800" b="1" dirty="0"/>
              <a:t>THREAD_PRIORITY_BACKGROUND</a:t>
            </a:r>
            <a:r>
              <a:rPr lang="en-US" altLang="zh-CN" sz="800" dirty="0"/>
              <a:t> = 10</a:t>
            </a:r>
            <a:r>
              <a:rPr lang="en-US" altLang="zh-CN" sz="800" dirty="0" smtClean="0"/>
              <a:t>;</a:t>
            </a:r>
          </a:p>
          <a:p>
            <a:r>
              <a:rPr lang="en-US" altLang="zh-CN" sz="800" dirty="0"/>
              <a:t>public static final </a:t>
            </a:r>
            <a:r>
              <a:rPr lang="en-US" altLang="zh-CN" sz="800" dirty="0" err="1"/>
              <a:t>int</a:t>
            </a:r>
            <a:r>
              <a:rPr lang="en-US" altLang="zh-CN" sz="800" dirty="0"/>
              <a:t> </a:t>
            </a:r>
            <a:r>
              <a:rPr lang="en-US" altLang="zh-CN" sz="800" b="1" dirty="0"/>
              <a:t>THREAD_PRIORITY_DEFAULT</a:t>
            </a:r>
            <a:r>
              <a:rPr lang="en-US" altLang="zh-CN" sz="800" dirty="0"/>
              <a:t> = 0;</a:t>
            </a:r>
            <a:endParaRPr lang="en-US" altLang="zh-CN" sz="800" dirty="0" smtClean="0"/>
          </a:p>
          <a:p>
            <a:r>
              <a:rPr lang="en-US" altLang="zh-CN" sz="800" dirty="0"/>
              <a:t>public static final </a:t>
            </a:r>
            <a:r>
              <a:rPr lang="en-US" altLang="zh-CN" sz="800" dirty="0" err="1"/>
              <a:t>int</a:t>
            </a:r>
            <a:r>
              <a:rPr lang="en-US" altLang="zh-CN" sz="800" dirty="0"/>
              <a:t> </a:t>
            </a:r>
            <a:r>
              <a:rPr lang="en-US" altLang="zh-CN" sz="800" b="1" dirty="0"/>
              <a:t>THREAD_PRIORITY_FOREGROUND</a:t>
            </a:r>
            <a:r>
              <a:rPr lang="en-US" altLang="zh-CN" sz="800" dirty="0"/>
              <a:t> = -2</a:t>
            </a:r>
            <a:r>
              <a:rPr lang="en-US" altLang="zh-CN" sz="800" dirty="0" smtClean="0"/>
              <a:t>;</a:t>
            </a:r>
          </a:p>
          <a:p>
            <a:r>
              <a:rPr lang="en-US" altLang="zh-CN" sz="800" dirty="0"/>
              <a:t>public static final </a:t>
            </a:r>
            <a:r>
              <a:rPr lang="en-US" altLang="zh-CN" sz="800" dirty="0" err="1"/>
              <a:t>int</a:t>
            </a:r>
            <a:r>
              <a:rPr lang="en-US" altLang="zh-CN" sz="800" dirty="0"/>
              <a:t> THREAD_PRIORITY_URGENT_AUDIO = -19</a:t>
            </a:r>
            <a:r>
              <a:rPr lang="en-US" altLang="zh-CN" sz="800" dirty="0" smtClean="0"/>
              <a:t>;</a:t>
            </a:r>
          </a:p>
          <a:p>
            <a:r>
              <a:rPr lang="en-US" altLang="zh-CN" sz="1100" dirty="0" smtClean="0"/>
              <a:t>3.</a:t>
            </a:r>
            <a:r>
              <a:rPr lang="zh-CN" altLang="en-US" sz="1100" dirty="0" smtClean="0"/>
              <a:t>以夸克</a:t>
            </a:r>
            <a:r>
              <a:rPr lang="en-US" altLang="zh-CN" sz="1100" dirty="0" smtClean="0"/>
              <a:t>app</a:t>
            </a:r>
            <a:r>
              <a:rPr lang="zh-CN" altLang="en-US" sz="1100" dirty="0" smtClean="0"/>
              <a:t>举例</a:t>
            </a:r>
            <a:endParaRPr lang="en-US" altLang="zh-CN" sz="1100" dirty="0" smtClean="0"/>
          </a:p>
          <a:p>
            <a:endParaRPr lang="en-US" altLang="zh-CN" sz="900" dirty="0"/>
          </a:p>
          <a:p>
            <a:endParaRPr lang="en-US" altLang="zh-CN" sz="900" dirty="0" smtClean="0"/>
          </a:p>
          <a:p>
            <a:r>
              <a:rPr lang="en-US" altLang="zh-CN" sz="1100" dirty="0" smtClean="0"/>
              <a:t>4.</a:t>
            </a:r>
            <a:r>
              <a:rPr lang="zh-CN" altLang="en-US" sz="1100" dirty="0" smtClean="0"/>
              <a:t>说明</a:t>
            </a:r>
            <a:endParaRPr lang="en-US" altLang="zh-CN" sz="1100" dirty="0" smtClean="0"/>
          </a:p>
          <a:p>
            <a:r>
              <a:rPr lang="zh-CN" altLang="en-US" sz="900" dirty="0" smtClean="0"/>
              <a:t>在</a:t>
            </a:r>
            <a:r>
              <a:rPr lang="en-US" altLang="zh-CN" sz="900" dirty="0" err="1" smtClean="0"/>
              <a:t>AndroidP</a:t>
            </a:r>
            <a:r>
              <a:rPr lang="en-US" altLang="zh-CN" sz="900" dirty="0" smtClean="0"/>
              <a:t>(9.0)</a:t>
            </a:r>
            <a:r>
              <a:rPr lang="zh-CN" altLang="en-US" sz="900" dirty="0" smtClean="0"/>
              <a:t>以后，</a:t>
            </a:r>
            <a:r>
              <a:rPr lang="en-US" altLang="zh-CN" sz="900" dirty="0" smtClean="0"/>
              <a:t>App</a:t>
            </a:r>
            <a:r>
              <a:rPr lang="zh-CN" altLang="en-US" sz="900" dirty="0" smtClean="0"/>
              <a:t>后台运行或设备灭屏时，</a:t>
            </a:r>
            <a:r>
              <a:rPr lang="en-US" altLang="zh-CN" sz="900" dirty="0" smtClean="0"/>
              <a:t>app</a:t>
            </a:r>
            <a:r>
              <a:rPr lang="zh-CN" altLang="en-US" sz="900" dirty="0" smtClean="0"/>
              <a:t>对</a:t>
            </a:r>
            <a:r>
              <a:rPr lang="en-US" altLang="zh-CN" sz="900" dirty="0" smtClean="0"/>
              <a:t>CPU</a:t>
            </a:r>
            <a:r>
              <a:rPr lang="zh-CN" altLang="en-US" sz="900" dirty="0" smtClean="0"/>
              <a:t>时间片的抢占能力会明显下降，</a:t>
            </a:r>
            <a:endParaRPr lang="en-US" altLang="zh-CN" sz="900" dirty="0" smtClean="0"/>
          </a:p>
          <a:p>
            <a:r>
              <a:rPr lang="zh-CN" altLang="en-US" sz="900" dirty="0" smtClean="0"/>
              <a:t>此时针对音</a:t>
            </a:r>
            <a:r>
              <a:rPr lang="zh-CN" altLang="en-US" sz="900" dirty="0"/>
              <a:t>视频传输等实时</a:t>
            </a:r>
            <a:r>
              <a:rPr lang="zh-CN" altLang="en-US" sz="900" dirty="0" smtClean="0"/>
              <a:t>性要求比较高的</a:t>
            </a:r>
            <a:r>
              <a:rPr lang="en-US" altLang="zh-CN" sz="900" dirty="0" smtClean="0"/>
              <a:t>app</a:t>
            </a:r>
            <a:r>
              <a:rPr lang="zh-CN" altLang="en-US" sz="900" dirty="0" smtClean="0"/>
              <a:t>，可</a:t>
            </a:r>
            <a:r>
              <a:rPr lang="zh-CN" altLang="en-US" sz="900" dirty="0"/>
              <a:t>将</a:t>
            </a:r>
            <a:r>
              <a:rPr lang="en-US" altLang="zh-CN" sz="900" dirty="0" smtClean="0"/>
              <a:t>app</a:t>
            </a:r>
            <a:r>
              <a:rPr lang="zh-CN" altLang="en-US" sz="900" dirty="0" smtClean="0"/>
              <a:t>设为</a:t>
            </a:r>
            <a:r>
              <a:rPr lang="en-US" altLang="zh-CN" sz="900" dirty="0" err="1" smtClean="0"/>
              <a:t>fg_service</a:t>
            </a:r>
            <a:r>
              <a:rPr lang="zh-CN" altLang="en-US" sz="900" dirty="0" smtClean="0"/>
              <a:t>来解决。</a:t>
            </a:r>
            <a:endParaRPr lang="en-US" altLang="zh-CN" sz="900" dirty="0" smtClean="0"/>
          </a:p>
          <a:p>
            <a:endParaRPr lang="en-US" altLang="zh-CN" sz="900" dirty="0"/>
          </a:p>
          <a:p>
            <a:endParaRPr lang="en-US" altLang="zh-CN" sz="1400" dirty="0" smtClean="0"/>
          </a:p>
          <a:p>
            <a:endParaRPr lang="en-US" altLang="zh-CN" sz="14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进程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调度策略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767" y="1089316"/>
            <a:ext cx="3560039" cy="2938445"/>
          </a:xfrm>
          <a:prstGeom prst="rect">
            <a:avLst/>
          </a:prstGeom>
        </p:spPr>
      </p:pic>
      <p:sp>
        <p:nvSpPr>
          <p:cNvPr id="4" name="AutoShape 2" descr="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988" y="4270417"/>
            <a:ext cx="5713818" cy="187286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78" y="1306138"/>
            <a:ext cx="1705041" cy="25048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76" y="4599916"/>
            <a:ext cx="4368430" cy="638463"/>
          </a:xfrm>
          <a:prstGeom prst="rect">
            <a:avLst/>
          </a:prstGeom>
        </p:spPr>
      </p:pic>
      <p:cxnSp>
        <p:nvCxnSpPr>
          <p:cNvPr id="17" name="直接箭头连接符 16"/>
          <p:cNvCxnSpPr>
            <a:endCxn id="11" idx="1"/>
          </p:cNvCxnSpPr>
          <p:nvPr/>
        </p:nvCxnSpPr>
        <p:spPr>
          <a:xfrm>
            <a:off x="3586579" y="1154097"/>
            <a:ext cx="2254399" cy="1404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000" dirty="0" smtClean="0"/>
              <a:t>1.</a:t>
            </a:r>
            <a:r>
              <a:rPr lang="zh-CN" altLang="en-US" sz="1000" dirty="0" smtClean="0"/>
              <a:t>案例描述</a:t>
            </a:r>
            <a:endParaRPr lang="en-US" altLang="zh-CN" sz="1000" dirty="0" smtClean="0"/>
          </a:p>
          <a:p>
            <a:r>
              <a:rPr lang="zh-CN" altLang="en-US" sz="1000" dirty="0" smtClean="0"/>
              <a:t>实现一个应用在多个进程下运行。</a:t>
            </a:r>
            <a:endParaRPr lang="en-US" altLang="zh-CN" sz="1000" dirty="0" smtClean="0"/>
          </a:p>
          <a:p>
            <a:r>
              <a:rPr lang="zh-CN" altLang="en-US" sz="1000" dirty="0" smtClean="0"/>
              <a:t>优点：突破单虚拟机进程对</a:t>
            </a:r>
            <a:r>
              <a:rPr lang="en-US" altLang="zh-CN" sz="1000" dirty="0" smtClean="0"/>
              <a:t>heap</a:t>
            </a:r>
            <a:r>
              <a:rPr lang="zh-CN" altLang="en-US" sz="1000" dirty="0" smtClean="0"/>
              <a:t>内存大小的</a:t>
            </a:r>
            <a:r>
              <a:rPr lang="zh-CN" altLang="en-US" sz="1000" dirty="0"/>
              <a:t>限制；提高多</a:t>
            </a:r>
            <a:r>
              <a:rPr lang="zh-CN" altLang="en-US" sz="1000" dirty="0" smtClean="0"/>
              <a:t>模块协作</a:t>
            </a:r>
            <a:r>
              <a:rPr lang="en-US" altLang="zh-CN" sz="1000" dirty="0" smtClean="0"/>
              <a:t>app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整体稳定性。</a:t>
            </a:r>
            <a:endParaRPr lang="en-US" altLang="zh-CN" sz="1000" dirty="0" smtClean="0"/>
          </a:p>
          <a:p>
            <a:r>
              <a:rPr lang="zh-CN" altLang="en-US" sz="1000" dirty="0" smtClean="0"/>
              <a:t>缺点：系统资源开销大，尤其在频繁创建和销毁时；通信成本较高；进程优先级不同会影响功能业务的效率。</a:t>
            </a:r>
            <a:endParaRPr lang="en-US" altLang="zh-CN" sz="1000" dirty="0" smtClean="0"/>
          </a:p>
          <a:p>
            <a:r>
              <a:rPr lang="en-US" altLang="zh-CN" sz="1000" dirty="0" smtClean="0"/>
              <a:t>2.</a:t>
            </a:r>
            <a:r>
              <a:rPr lang="zh-CN" altLang="en-US" sz="1000" dirty="0" smtClean="0"/>
              <a:t>实现</a:t>
            </a:r>
            <a:endParaRPr lang="en-US" altLang="zh-CN" sz="1000" dirty="0" smtClean="0"/>
          </a:p>
          <a:p>
            <a:r>
              <a:rPr lang="zh-CN" altLang="en-US" sz="900" dirty="0" smtClean="0"/>
              <a:t>在</a:t>
            </a:r>
            <a:r>
              <a:rPr lang="en-US" altLang="zh-CN" sz="900" dirty="0" smtClean="0"/>
              <a:t>app</a:t>
            </a:r>
            <a:r>
              <a:rPr lang="zh-CN" altLang="en-US" sz="900" dirty="0" smtClean="0"/>
              <a:t>的</a:t>
            </a:r>
            <a:r>
              <a:rPr lang="en-US" altLang="zh-CN" sz="900" dirty="0" smtClean="0"/>
              <a:t>AndroidManifest.xml</a:t>
            </a:r>
            <a:r>
              <a:rPr lang="zh-CN" altLang="en-US" sz="900" dirty="0" smtClean="0"/>
              <a:t>中，通过给</a:t>
            </a:r>
            <a:r>
              <a:rPr lang="en-US" altLang="zh-CN" sz="900" dirty="0" smtClean="0"/>
              <a:t>”activity</a:t>
            </a:r>
            <a:r>
              <a:rPr lang="zh-CN" altLang="en-US" sz="900" dirty="0" smtClean="0"/>
              <a:t>、</a:t>
            </a:r>
            <a:r>
              <a:rPr lang="en-US" altLang="zh-CN" sz="900" dirty="0" smtClean="0"/>
              <a:t>service</a:t>
            </a:r>
            <a:r>
              <a:rPr lang="zh-CN" altLang="en-US" sz="900" dirty="0" smtClean="0"/>
              <a:t>、</a:t>
            </a:r>
            <a:r>
              <a:rPr lang="en-US" altLang="zh-CN" sz="900" dirty="0" smtClean="0"/>
              <a:t>receiver</a:t>
            </a:r>
            <a:r>
              <a:rPr lang="zh-CN" altLang="en-US" sz="900" dirty="0" smtClean="0"/>
              <a:t>、</a:t>
            </a:r>
            <a:r>
              <a:rPr lang="en-US" altLang="zh-CN" sz="900" dirty="0" smtClean="0"/>
              <a:t>provider”</a:t>
            </a:r>
            <a:r>
              <a:rPr lang="zh-CN" altLang="en-US" sz="900" dirty="0" smtClean="0"/>
              <a:t>组件的</a:t>
            </a:r>
            <a:r>
              <a:rPr lang="en-US" altLang="zh-CN" sz="900" dirty="0" smtClean="0"/>
              <a:t>“</a:t>
            </a:r>
            <a:r>
              <a:rPr lang="en-US" altLang="zh-CN" sz="900" dirty="0" err="1" smtClean="0"/>
              <a:t>android:process</a:t>
            </a:r>
            <a:r>
              <a:rPr lang="en-US" altLang="zh-CN" sz="900" dirty="0" smtClean="0"/>
              <a:t>”</a:t>
            </a:r>
            <a:r>
              <a:rPr lang="zh-CN" altLang="en-US" sz="900" dirty="0" smtClean="0"/>
              <a:t>属性赋值来实现。</a:t>
            </a:r>
            <a:endParaRPr lang="en-US" altLang="zh-CN" sz="900" dirty="0" smtClean="0"/>
          </a:p>
          <a:p>
            <a:r>
              <a:rPr lang="zh-CN" altLang="en-US" sz="900" dirty="0" smtClean="0"/>
              <a:t>例如：</a:t>
            </a:r>
            <a:endParaRPr lang="en-US" altLang="zh-CN" sz="900" dirty="0" smtClean="0"/>
          </a:p>
          <a:p>
            <a:pPr lvl="0"/>
            <a:r>
              <a:rPr lang="zh-CN" altLang="zh-CN" sz="1000" dirty="0" smtClean="0">
                <a:solidFill>
                  <a:srgbClr val="080808"/>
                </a:solidFill>
                <a:latin typeface="Consolas" panose="020B0609020204030204" pitchFamily="49" charset="0"/>
              </a:rPr>
              <a:t>&lt;</a:t>
            </a:r>
            <a:r>
              <a:rPr lang="zh-CN" altLang="zh-CN" sz="800" dirty="0" smtClean="0">
                <a:solidFill>
                  <a:srgbClr val="0033B3"/>
                </a:solidFill>
                <a:latin typeface="Consolas" panose="020B0609020204030204" pitchFamily="49" charset="0"/>
              </a:rPr>
              <a:t>service</a:t>
            </a:r>
            <a:br>
              <a:rPr lang="zh-CN" altLang="zh-CN" sz="800" dirty="0" smtClean="0">
                <a:solidFill>
                  <a:srgbClr val="0033B3"/>
                </a:solidFill>
                <a:latin typeface="Consolas" panose="020B0609020204030204" pitchFamily="49" charset="0"/>
              </a:rPr>
            </a:br>
            <a:r>
              <a:rPr lang="zh-CN" altLang="zh-CN" sz="800" dirty="0" smtClean="0">
                <a:solidFill>
                  <a:srgbClr val="0033B3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800" dirty="0" smtClean="0">
                <a:solidFill>
                  <a:srgbClr val="871094"/>
                </a:solidFill>
                <a:latin typeface="Consolas" panose="020B0609020204030204" pitchFamily="49" charset="0"/>
              </a:rPr>
              <a:t>android</a:t>
            </a:r>
            <a:r>
              <a:rPr lang="zh-CN" altLang="zh-CN" sz="800" dirty="0" smtClean="0">
                <a:solidFill>
                  <a:srgbClr val="174AD4"/>
                </a:solidFill>
                <a:latin typeface="Consolas" panose="020B0609020204030204" pitchFamily="49" charset="0"/>
              </a:rPr>
              <a:t>:name</a:t>
            </a:r>
            <a:r>
              <a:rPr lang="zh-CN" altLang="zh-CN" sz="800" dirty="0" smtClean="0">
                <a:solidFill>
                  <a:srgbClr val="067D17"/>
                </a:solidFill>
                <a:latin typeface="Consolas" panose="020B0609020204030204" pitchFamily="49" charset="0"/>
              </a:rPr>
              <a:t>=".MyPushIntentService"</a:t>
            </a:r>
            <a:br>
              <a:rPr lang="zh-CN" altLang="zh-CN" sz="800" dirty="0" smtClean="0">
                <a:solidFill>
                  <a:srgbClr val="067D17"/>
                </a:solidFill>
                <a:latin typeface="Consolas" panose="020B0609020204030204" pitchFamily="49" charset="0"/>
              </a:rPr>
            </a:br>
            <a:r>
              <a:rPr lang="zh-CN" altLang="zh-CN" sz="800" dirty="0" smtClean="0">
                <a:solidFill>
                  <a:srgbClr val="067D17"/>
                </a:solidFill>
                <a:latin typeface="Consolas" panose="020B0609020204030204" pitchFamily="49" charset="0"/>
              </a:rPr>
              <a:t>    </a:t>
            </a:r>
            <a:r>
              <a:rPr lang="zh-CN" altLang="zh-CN" sz="800" b="1" dirty="0" smtClean="0">
                <a:solidFill>
                  <a:srgbClr val="871094"/>
                </a:solidFill>
                <a:latin typeface="Consolas" panose="020B0609020204030204" pitchFamily="49" charset="0"/>
              </a:rPr>
              <a:t>android</a:t>
            </a:r>
            <a:r>
              <a:rPr lang="zh-CN" altLang="zh-CN" sz="800" b="1" dirty="0" smtClean="0">
                <a:solidFill>
                  <a:srgbClr val="174AD4"/>
                </a:solidFill>
                <a:latin typeface="Consolas" panose="020B0609020204030204" pitchFamily="49" charset="0"/>
              </a:rPr>
              <a:t>:process</a:t>
            </a:r>
            <a:r>
              <a:rPr lang="zh-CN" altLang="zh-CN" sz="800" b="1" dirty="0" smtClean="0">
                <a:solidFill>
                  <a:srgbClr val="067D17"/>
                </a:solidFill>
                <a:latin typeface="Consolas" panose="020B0609020204030204" pitchFamily="49" charset="0"/>
              </a:rPr>
              <a:t>=":push"</a:t>
            </a:r>
            <a:r>
              <a:rPr lang="zh-CN" altLang="zh-CN" sz="800" b="1" dirty="0" smtClean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r>
              <a:rPr lang="zh-CN" altLang="zh-CN" sz="800" dirty="0" smtClean="0">
                <a:solidFill>
                  <a:srgbClr val="080808"/>
                </a:solidFill>
                <a:latin typeface="Consolas" panose="020B0609020204030204" pitchFamily="49" charset="0"/>
              </a:rPr>
              <a:t/>
            </a:r>
            <a:br>
              <a:rPr lang="zh-CN" altLang="zh-CN" sz="800" dirty="0" smtClean="0">
                <a:solidFill>
                  <a:srgbClr val="080808"/>
                </a:solidFill>
                <a:latin typeface="Consolas" panose="020B0609020204030204" pitchFamily="49" charset="0"/>
              </a:rPr>
            </a:br>
            <a:r>
              <a:rPr lang="zh-CN" altLang="zh-CN" sz="800" dirty="0" smtClean="0">
                <a:solidFill>
                  <a:srgbClr val="080808"/>
                </a:solidFill>
                <a:latin typeface="Consolas" panose="020B0609020204030204" pitchFamily="49" charset="0"/>
              </a:rPr>
              <a:t>&lt;/</a:t>
            </a:r>
            <a:r>
              <a:rPr lang="zh-CN" altLang="zh-CN" sz="800" dirty="0" smtClean="0">
                <a:solidFill>
                  <a:srgbClr val="0033B3"/>
                </a:solidFill>
                <a:latin typeface="Consolas" panose="020B0609020204030204" pitchFamily="49" charset="0"/>
              </a:rPr>
              <a:t>service</a:t>
            </a:r>
            <a:r>
              <a:rPr lang="zh-CN" altLang="zh-CN" sz="800" dirty="0" smtClean="0">
                <a:solidFill>
                  <a:srgbClr val="080808"/>
                </a:solidFill>
                <a:latin typeface="Consolas" panose="020B0609020204030204" pitchFamily="49" charset="0"/>
              </a:rPr>
              <a:t>&gt;</a:t>
            </a:r>
            <a:endParaRPr lang="en-US" altLang="zh-CN" sz="800" dirty="0" smtClean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CN" sz="900" dirty="0" smtClean="0">
                <a:solidFill>
                  <a:srgbClr val="080808"/>
                </a:solidFill>
                <a:latin typeface="Consolas" panose="020B0609020204030204" pitchFamily="49" charset="0"/>
              </a:rPr>
              <a:t>3.</a:t>
            </a:r>
            <a:r>
              <a:rPr lang="zh-CN" altLang="en-US" sz="900" dirty="0" smtClean="0">
                <a:solidFill>
                  <a:srgbClr val="080808"/>
                </a:solidFill>
                <a:latin typeface="Consolas" panose="020B0609020204030204" pitchFamily="49" charset="0"/>
              </a:rPr>
              <a:t>运行</a:t>
            </a:r>
            <a:endParaRPr lang="en-US" altLang="zh-CN" sz="900" dirty="0" smtClean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/>
            <a:r>
              <a:rPr lang="zh-CN" altLang="en-US" sz="900" dirty="0" smtClean="0">
                <a:solidFill>
                  <a:srgbClr val="080808"/>
                </a:solidFill>
                <a:latin typeface="Consolas" panose="020B0609020204030204" pitchFamily="49" charset="0"/>
              </a:rPr>
              <a:t>同一个用户下具有两个独立的进程，并且都有各自独立的线程。</a:t>
            </a:r>
            <a:endParaRPr lang="en-US" altLang="zh-CN" sz="900" dirty="0" smtClean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CN" sz="900" dirty="0" smtClean="0">
                <a:solidFill>
                  <a:srgbClr val="080808"/>
                </a:solidFill>
                <a:latin typeface="Consolas" panose="020B0609020204030204" pitchFamily="49" charset="0"/>
              </a:rPr>
              <a:t>4.</a:t>
            </a:r>
            <a:r>
              <a:rPr lang="zh-CN" altLang="en-US" sz="900" dirty="0" smtClean="0">
                <a:solidFill>
                  <a:srgbClr val="080808"/>
                </a:solidFill>
                <a:latin typeface="Consolas" panose="020B0609020204030204" pitchFamily="49" charset="0"/>
              </a:rPr>
              <a:t>说明</a:t>
            </a:r>
            <a:endParaRPr lang="en-US" altLang="zh-CN" sz="900" dirty="0" smtClean="0">
              <a:solidFill>
                <a:srgbClr val="080808"/>
              </a:solidFill>
              <a:latin typeface="Consolas" panose="020B0609020204030204" pitchFamily="49" charset="0"/>
            </a:endParaRPr>
          </a:p>
          <a:p>
            <a:pPr lvl="0"/>
            <a:r>
              <a:rPr lang="en-US" altLang="zh-CN" sz="900" dirty="0" smtClean="0">
                <a:solidFill>
                  <a:srgbClr val="080808"/>
                </a:solidFill>
              </a:rPr>
              <a:t>1)</a:t>
            </a:r>
            <a:r>
              <a:rPr lang="zh-CN" altLang="en-US" sz="900" dirty="0" smtClean="0">
                <a:solidFill>
                  <a:srgbClr val="080808"/>
                </a:solidFill>
              </a:rPr>
              <a:t>这两个进程优先级不同，那么进程的调度策略和</a:t>
            </a:r>
            <a:r>
              <a:rPr lang="en-US" altLang="zh-CN" sz="900" dirty="0" smtClean="0">
                <a:solidFill>
                  <a:srgbClr val="080808"/>
                </a:solidFill>
              </a:rPr>
              <a:t>LMK</a:t>
            </a:r>
            <a:r>
              <a:rPr lang="zh-CN" altLang="en-US" sz="900" dirty="0" smtClean="0">
                <a:solidFill>
                  <a:srgbClr val="080808"/>
                </a:solidFill>
              </a:rPr>
              <a:t>回收策略都不一样</a:t>
            </a:r>
            <a:endParaRPr lang="en-US" altLang="zh-CN" sz="900" dirty="0" smtClean="0">
              <a:solidFill>
                <a:srgbClr val="080808"/>
              </a:solidFill>
            </a:endParaRPr>
          </a:p>
          <a:p>
            <a:pPr lvl="0"/>
            <a:r>
              <a:rPr lang="en-US" altLang="zh-CN" sz="900" dirty="0" smtClean="0">
                <a:solidFill>
                  <a:srgbClr val="080808"/>
                </a:solidFill>
              </a:rPr>
              <a:t>2)</a:t>
            </a:r>
            <a:r>
              <a:rPr lang="zh-CN" altLang="en-US" sz="900" dirty="0" smtClean="0">
                <a:solidFill>
                  <a:srgbClr val="080808"/>
                </a:solidFill>
              </a:rPr>
              <a:t>每个进程的主线程优先级也不同</a:t>
            </a:r>
            <a:endParaRPr lang="en-US" altLang="zh-CN" sz="900" dirty="0" smtClean="0">
              <a:solidFill>
                <a:srgbClr val="080808"/>
              </a:solidFill>
            </a:endParaRPr>
          </a:p>
          <a:p>
            <a:r>
              <a:rPr lang="en-US" altLang="zh-CN" sz="900" dirty="0" smtClean="0">
                <a:solidFill>
                  <a:srgbClr val="080808"/>
                </a:solidFill>
              </a:rPr>
              <a:t>3)</a:t>
            </a:r>
            <a:r>
              <a:rPr lang="zh-CN" altLang="en-US" sz="900" dirty="0">
                <a:solidFill>
                  <a:srgbClr val="080808"/>
                </a:solidFill>
              </a:rPr>
              <a:t>可将</a:t>
            </a:r>
            <a:r>
              <a:rPr lang="zh-CN" altLang="en-US" sz="900" dirty="0" smtClean="0">
                <a:solidFill>
                  <a:srgbClr val="080808"/>
                </a:solidFill>
              </a:rPr>
              <a:t>进程设为前台</a:t>
            </a:r>
            <a:r>
              <a:rPr lang="en-US" altLang="zh-CN" sz="900" dirty="0" smtClean="0">
                <a:solidFill>
                  <a:srgbClr val="080808"/>
                </a:solidFill>
              </a:rPr>
              <a:t>service</a:t>
            </a:r>
            <a:r>
              <a:rPr lang="zh-CN" altLang="en-US" sz="900" dirty="0" smtClean="0">
                <a:solidFill>
                  <a:srgbClr val="080808"/>
                </a:solidFill>
              </a:rPr>
              <a:t>来提升优先级</a:t>
            </a:r>
            <a:endParaRPr lang="en-US" altLang="zh-CN" sz="900" dirty="0" smtClean="0">
              <a:solidFill>
                <a:srgbClr val="080808"/>
              </a:solidFill>
            </a:endParaRPr>
          </a:p>
          <a:p>
            <a:r>
              <a:rPr lang="en-US" altLang="zh-CN" sz="900" dirty="0" smtClean="0">
                <a:solidFill>
                  <a:srgbClr val="080808"/>
                </a:solidFill>
              </a:rPr>
              <a:t>5.</a:t>
            </a:r>
            <a:r>
              <a:rPr lang="zh-CN" altLang="en-US" sz="900" dirty="0" smtClean="0">
                <a:solidFill>
                  <a:srgbClr val="080808"/>
                </a:solidFill>
              </a:rPr>
              <a:t>案例参考</a:t>
            </a:r>
            <a:endParaRPr lang="en-US" altLang="zh-CN" sz="900" dirty="0" smtClean="0">
              <a:solidFill>
                <a:srgbClr val="080808"/>
              </a:solidFill>
            </a:endParaRPr>
          </a:p>
          <a:p>
            <a:r>
              <a:rPr lang="en-US" altLang="zh-CN" sz="900" dirty="0" smtClean="0">
                <a:solidFill>
                  <a:srgbClr val="080808"/>
                </a:solidFill>
              </a:rPr>
              <a:t>https</a:t>
            </a:r>
            <a:r>
              <a:rPr lang="en-US" altLang="zh-CN" sz="900" dirty="0">
                <a:solidFill>
                  <a:srgbClr val="080808"/>
                </a:solidFill>
              </a:rPr>
              <a:t>://github.com/martin-1205/AndroidAdvance1/tree/main/AndroidAdvance101</a:t>
            </a:r>
            <a:endParaRPr lang="en-US" altLang="zh-CN" sz="900" dirty="0" smtClean="0">
              <a:solidFill>
                <a:srgbClr val="080808"/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进程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案例分享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03" y="1043263"/>
            <a:ext cx="4912413" cy="3314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003" y="4583946"/>
            <a:ext cx="2724346" cy="467448"/>
          </a:xfrm>
          <a:prstGeom prst="rect">
            <a:avLst/>
          </a:prstGeom>
        </p:spPr>
      </p:pic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982" y="5243135"/>
            <a:ext cx="3581900" cy="5620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600" y="6013971"/>
            <a:ext cx="4963218" cy="238158"/>
          </a:xfrm>
          <a:prstGeom prst="rect">
            <a:avLst/>
          </a:prstGeom>
        </p:spPr>
      </p:pic>
      <p:cxnSp>
        <p:nvCxnSpPr>
          <p:cNvPr id="13" name="直接箭头连接符 12"/>
          <p:cNvCxnSpPr>
            <a:endCxn id="6" idx="1"/>
          </p:cNvCxnSpPr>
          <p:nvPr/>
        </p:nvCxnSpPr>
        <p:spPr>
          <a:xfrm flipV="1">
            <a:off x="701336" y="2700501"/>
            <a:ext cx="6112667" cy="1415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7" idx="1"/>
          </p:cNvCxnSpPr>
          <p:nvPr/>
        </p:nvCxnSpPr>
        <p:spPr>
          <a:xfrm flipV="1">
            <a:off x="3986074" y="4817670"/>
            <a:ext cx="2827929" cy="233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2" idx="1"/>
          </p:cNvCxnSpPr>
          <p:nvPr/>
        </p:nvCxnSpPr>
        <p:spPr>
          <a:xfrm>
            <a:off x="2431251" y="5672831"/>
            <a:ext cx="4357349" cy="460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10" idx="1"/>
          </p:cNvCxnSpPr>
          <p:nvPr/>
        </p:nvCxnSpPr>
        <p:spPr>
          <a:xfrm>
            <a:off x="2130641" y="5379868"/>
            <a:ext cx="4612341" cy="1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100" b="1" dirty="0" smtClean="0"/>
              <a:t>1.</a:t>
            </a:r>
            <a:r>
              <a:rPr lang="zh-CN" altLang="en-US" sz="1100" b="1" dirty="0" smtClean="0"/>
              <a:t>案例描述</a:t>
            </a:r>
            <a:endParaRPr lang="en-US" altLang="zh-CN" sz="1100" b="1" dirty="0" smtClean="0"/>
          </a:p>
          <a:p>
            <a:r>
              <a:rPr lang="zh-CN" altLang="en-US" sz="1000" dirty="0" smtClean="0"/>
              <a:t>实现多个应用在同一个进程下运行，这个有点像大厂的全家桶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保活功能。</a:t>
            </a:r>
            <a:endParaRPr lang="en-US" altLang="zh-CN" sz="1000" dirty="0" smtClean="0"/>
          </a:p>
          <a:p>
            <a:r>
              <a:rPr lang="en-US" altLang="zh-CN" sz="1100" b="1" dirty="0" smtClean="0"/>
              <a:t>2.</a:t>
            </a:r>
            <a:r>
              <a:rPr lang="zh-CN" altLang="en-US" sz="1100" b="1" dirty="0" smtClean="0"/>
              <a:t>实现步骤</a:t>
            </a:r>
            <a:endParaRPr lang="en-US" altLang="zh-CN" sz="1100" b="1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）确保</a:t>
            </a:r>
            <a:r>
              <a:rPr lang="en-US" altLang="zh-CN" sz="1000" dirty="0" err="1" smtClean="0"/>
              <a:t>userId</a:t>
            </a:r>
            <a:r>
              <a:rPr lang="zh-CN" altLang="en-US" sz="1000" dirty="0" smtClean="0"/>
              <a:t>相同</a:t>
            </a:r>
            <a:endParaRPr lang="en-US" altLang="zh-CN" sz="1000" dirty="0" smtClean="0"/>
          </a:p>
          <a:p>
            <a:endParaRPr lang="en-US" altLang="zh-CN" sz="1000" dirty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）确保</a:t>
            </a:r>
            <a:r>
              <a:rPr lang="en-US" altLang="zh-CN" sz="1000" dirty="0" err="1" smtClean="0"/>
              <a:t>processName</a:t>
            </a:r>
            <a:r>
              <a:rPr lang="zh-CN" altLang="en-US" sz="1000" dirty="0" smtClean="0"/>
              <a:t>相同</a:t>
            </a:r>
            <a:endParaRPr lang="en-US" altLang="zh-CN" sz="1000" dirty="0" smtClean="0"/>
          </a:p>
          <a:p>
            <a:endParaRPr lang="en-US" altLang="zh-CN" sz="1000" dirty="0"/>
          </a:p>
          <a:p>
            <a:r>
              <a:rPr lang="en-US" altLang="zh-CN" sz="1000" dirty="0" smtClean="0"/>
              <a:t>3</a:t>
            </a:r>
            <a:r>
              <a:rPr lang="zh-CN" altLang="en-US" sz="1000" dirty="0" smtClean="0"/>
              <a:t>）确保签名要相同</a:t>
            </a:r>
            <a:endParaRPr lang="en-US" altLang="zh-CN" sz="1000" dirty="0" smtClean="0"/>
          </a:p>
          <a:p>
            <a:endParaRPr lang="en-US" altLang="zh-CN" sz="1000" b="1" dirty="0" smtClean="0"/>
          </a:p>
          <a:p>
            <a:r>
              <a:rPr lang="en-US" altLang="zh-CN" sz="1100" b="1" dirty="0" smtClean="0"/>
              <a:t>3.</a:t>
            </a:r>
            <a:r>
              <a:rPr lang="zh-CN" altLang="en-US" sz="1100" b="1" dirty="0" smtClean="0"/>
              <a:t>安装和运行</a:t>
            </a:r>
            <a:endParaRPr lang="en-US" altLang="zh-CN" sz="1100" b="1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）安装后，虽然数据空间的位置不同，但所属的用户相同，所以可以直接访问对方的数据。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）运行时，只有一个进程存在。</a:t>
            </a:r>
            <a:endParaRPr lang="en-US" altLang="zh-CN" sz="1000" dirty="0" smtClean="0"/>
          </a:p>
          <a:p>
            <a:r>
              <a:rPr lang="en-US" altLang="zh-CN" sz="1100" b="1" dirty="0" smtClean="0"/>
              <a:t>4.</a:t>
            </a:r>
            <a:r>
              <a:rPr lang="zh-CN" altLang="en-US" sz="1100" b="1" dirty="0" smtClean="0"/>
              <a:t>案例参考</a:t>
            </a:r>
            <a:endParaRPr lang="en-US" altLang="zh-CN" sz="1100" b="1" dirty="0" smtClean="0"/>
          </a:p>
          <a:p>
            <a:r>
              <a:rPr lang="en-US" altLang="zh-CN" sz="800" dirty="0" smtClean="0">
                <a:hlinkClick r:id="rId2"/>
              </a:rPr>
              <a:t>https</a:t>
            </a:r>
            <a:r>
              <a:rPr lang="en-US" altLang="zh-CN" sz="800" dirty="0">
                <a:hlinkClick r:id="rId2"/>
              </a:rPr>
              <a:t>://</a:t>
            </a:r>
            <a:r>
              <a:rPr lang="en-US" altLang="zh-CN" sz="800" dirty="0" smtClean="0">
                <a:hlinkClick r:id="rId2"/>
              </a:rPr>
              <a:t>github.com/martin-1205/AndroidAdvance1/tree/main/AndroidAdvance1021</a:t>
            </a:r>
            <a:endParaRPr lang="en-US" altLang="zh-CN" sz="800" dirty="0" smtClean="0"/>
          </a:p>
          <a:p>
            <a:r>
              <a:rPr lang="en-US" altLang="zh-CN" sz="800" dirty="0"/>
              <a:t>https://github.com/martin-1205/AndroidAdvance1/tree/main/AndroidAdvance1022</a:t>
            </a:r>
            <a:endParaRPr lang="en-US" altLang="zh-CN" sz="800" dirty="0" smtClean="0"/>
          </a:p>
          <a:p>
            <a:endParaRPr lang="en-US" altLang="zh-CN" sz="14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进程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案例分享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27" y="2023347"/>
            <a:ext cx="3312463" cy="10254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626" y="3786850"/>
            <a:ext cx="5203243" cy="21514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4" y="2176022"/>
            <a:ext cx="4639322" cy="4096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4" y="2910898"/>
            <a:ext cx="3296110" cy="20957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74" y="3615376"/>
            <a:ext cx="2381582" cy="171474"/>
          </a:xfrm>
          <a:prstGeom prst="rect">
            <a:avLst/>
          </a:prstGeom>
        </p:spPr>
      </p:pic>
      <p:cxnSp>
        <p:nvCxnSpPr>
          <p:cNvPr id="12" name="直接箭头连接符 11"/>
          <p:cNvCxnSpPr>
            <a:endCxn id="4" idx="1"/>
          </p:cNvCxnSpPr>
          <p:nvPr/>
        </p:nvCxnSpPr>
        <p:spPr>
          <a:xfrm flipV="1">
            <a:off x="2343705" y="2536064"/>
            <a:ext cx="4206922" cy="180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7" idx="1"/>
          </p:cNvCxnSpPr>
          <p:nvPr/>
        </p:nvCxnSpPr>
        <p:spPr>
          <a:xfrm>
            <a:off x="2030329" y="4785064"/>
            <a:ext cx="4520297" cy="77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100" b="1" dirty="0" smtClean="0"/>
              <a:t>描述</a:t>
            </a:r>
            <a:r>
              <a:rPr lang="zh-CN" altLang="en-US" sz="1100" dirty="0" smtClean="0"/>
              <a:t>：</a:t>
            </a:r>
            <a:r>
              <a:rPr lang="zh-CN" altLang="en-US" sz="1000" dirty="0" smtClean="0"/>
              <a:t>在</a:t>
            </a:r>
            <a:r>
              <a:rPr lang="en-US" altLang="zh-CN" sz="1000" dirty="0" smtClean="0"/>
              <a:t>9.0</a:t>
            </a:r>
            <a:r>
              <a:rPr lang="zh-CN" altLang="en-US" sz="1000" dirty="0" smtClean="0"/>
              <a:t>及以后的</a:t>
            </a:r>
            <a:r>
              <a:rPr lang="en-US" altLang="zh-CN" sz="1000" dirty="0"/>
              <a:t>Android</a:t>
            </a:r>
            <a:r>
              <a:rPr lang="zh-CN" altLang="en-US" sz="1000" dirty="0" smtClean="0"/>
              <a:t>版本中，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在后台运行时或</a:t>
            </a:r>
            <a:r>
              <a:rPr lang="zh-CN" altLang="en-US" sz="1000" dirty="0"/>
              <a:t>前台</a:t>
            </a:r>
            <a:r>
              <a:rPr lang="zh-CN" altLang="en-US" sz="1000" dirty="0" smtClean="0"/>
              <a:t>运行但设备</a:t>
            </a:r>
            <a:r>
              <a:rPr lang="zh-CN" altLang="en-US" sz="1000" dirty="0"/>
              <a:t>灭</a:t>
            </a:r>
            <a:r>
              <a:rPr lang="zh-CN" altLang="en-US" sz="1000" dirty="0" smtClean="0"/>
              <a:t>屏时，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进程</a:t>
            </a:r>
            <a:endParaRPr lang="en-US" altLang="zh-CN" sz="1000" dirty="0" smtClean="0"/>
          </a:p>
          <a:p>
            <a:r>
              <a:rPr lang="zh-CN" altLang="en-US" sz="1000" dirty="0" smtClean="0"/>
              <a:t>会处于不同优先级，从而会使用不同的调度策略，此时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对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时间片的使用会被显著降频。</a:t>
            </a:r>
            <a:endParaRPr lang="en-US" altLang="zh-CN" sz="1000" dirty="0" smtClean="0"/>
          </a:p>
          <a:p>
            <a:r>
              <a:rPr lang="en-US" altLang="zh-CN" sz="1100" b="1" dirty="0" smtClean="0"/>
              <a:t>1.</a:t>
            </a:r>
            <a:r>
              <a:rPr lang="zh-CN" altLang="en-US" sz="1100" b="1" dirty="0" smtClean="0"/>
              <a:t>实现</a:t>
            </a:r>
            <a:endParaRPr lang="en-US" altLang="zh-CN" sz="1100" b="1" dirty="0" smtClean="0"/>
          </a:p>
          <a:p>
            <a:r>
              <a:rPr lang="zh-CN" altLang="en-US" sz="1000" dirty="0"/>
              <a:t>在</a:t>
            </a:r>
            <a:r>
              <a:rPr lang="en-US" altLang="zh-CN" sz="1000" dirty="0" smtClean="0"/>
              <a:t>Native</a:t>
            </a:r>
            <a:r>
              <a:rPr lang="zh-CN" altLang="en-US" sz="1000" dirty="0" smtClean="0"/>
              <a:t>（</a:t>
            </a:r>
            <a:r>
              <a:rPr lang="en-US" altLang="zh-CN" sz="1000" dirty="0" smtClean="0"/>
              <a:t>NDK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JNI</a:t>
            </a:r>
            <a:r>
              <a:rPr lang="zh-CN" altLang="en-US" sz="1000" dirty="0" smtClean="0"/>
              <a:t>调用）或</a:t>
            </a:r>
            <a:r>
              <a:rPr lang="en-US" altLang="zh-CN" sz="1000" dirty="0"/>
              <a:t>Java</a:t>
            </a:r>
            <a:r>
              <a:rPr lang="zh-CN" altLang="en-US" sz="1000" dirty="0"/>
              <a:t>代码里分别创建一个线程</a:t>
            </a:r>
            <a:r>
              <a:rPr lang="zh-CN" altLang="en-US" sz="1000" dirty="0" smtClean="0"/>
              <a:t>，每</a:t>
            </a:r>
            <a:r>
              <a:rPr lang="zh-CN" altLang="en-US" sz="1000" dirty="0"/>
              <a:t>间隔</a:t>
            </a:r>
            <a:r>
              <a:rPr lang="en-US" altLang="zh-CN" sz="1000" dirty="0"/>
              <a:t>5ms</a:t>
            </a:r>
            <a:r>
              <a:rPr lang="zh-CN" altLang="en-US" sz="1000" dirty="0"/>
              <a:t>循环</a:t>
            </a:r>
            <a:r>
              <a:rPr lang="zh-CN" altLang="en-US" sz="1000" dirty="0" smtClean="0"/>
              <a:t>打印日志信息。</a:t>
            </a:r>
            <a:endParaRPr lang="en-US" altLang="zh-CN" sz="1000" dirty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Java</a:t>
            </a:r>
            <a:r>
              <a:rPr lang="zh-CN" altLang="en-US" sz="1000" dirty="0" smtClean="0"/>
              <a:t>实现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Native</a:t>
            </a:r>
            <a:r>
              <a:rPr lang="zh-CN" altLang="en-US" sz="1000" dirty="0" smtClean="0"/>
              <a:t>实现</a:t>
            </a:r>
            <a:endParaRPr lang="en-US" altLang="zh-CN" sz="1000" dirty="0" smtClean="0"/>
          </a:p>
          <a:p>
            <a:r>
              <a:rPr lang="en-US" altLang="zh-CN" sz="1100" b="1" dirty="0" smtClean="0"/>
              <a:t>2.</a:t>
            </a:r>
            <a:r>
              <a:rPr lang="zh-CN" altLang="en-US" sz="1100" b="1" dirty="0" smtClean="0"/>
              <a:t>运行</a:t>
            </a:r>
            <a:endParaRPr lang="en-US" altLang="zh-CN" sz="1100" b="1" dirty="0" smtClean="0"/>
          </a:p>
          <a:p>
            <a:r>
              <a:rPr lang="zh-CN" altLang="en-US" sz="1000" dirty="0" smtClean="0"/>
              <a:t>让</a:t>
            </a:r>
            <a:r>
              <a:rPr lang="en-US" altLang="zh-CN" sz="1000" dirty="0"/>
              <a:t>app</a:t>
            </a:r>
            <a:r>
              <a:rPr lang="zh-CN" altLang="en-US" sz="1000" dirty="0"/>
              <a:t>处于前台</a:t>
            </a:r>
            <a:r>
              <a:rPr lang="zh-CN" altLang="en-US" sz="1000" dirty="0" smtClean="0"/>
              <a:t>运行但让</a:t>
            </a:r>
            <a:r>
              <a:rPr lang="zh-CN" altLang="en-US" sz="1000" dirty="0"/>
              <a:t>设备处于灭屏状态，观察</a:t>
            </a:r>
            <a:r>
              <a:rPr lang="en-US" altLang="zh-CN" sz="1000" dirty="0"/>
              <a:t>log</a:t>
            </a:r>
            <a:r>
              <a:rPr lang="zh-CN" altLang="en-US" sz="1000" dirty="0"/>
              <a:t>的实际打印时间间隔。</a:t>
            </a:r>
            <a:endParaRPr lang="en-US" altLang="zh-CN" sz="1000" dirty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没有使用</a:t>
            </a:r>
            <a:r>
              <a:rPr lang="en-US" altLang="zh-CN" sz="1000" dirty="0" err="1" smtClean="0"/>
              <a:t>fg</a:t>
            </a:r>
            <a:r>
              <a:rPr lang="en-US" altLang="zh-CN" sz="1000" dirty="0" err="1"/>
              <a:t>_</a:t>
            </a:r>
            <a:r>
              <a:rPr lang="en-US" altLang="zh-CN" sz="1000" dirty="0" err="1" smtClean="0"/>
              <a:t>service</a:t>
            </a:r>
            <a:r>
              <a:rPr lang="zh-CN" altLang="en-US" sz="1000" dirty="0" smtClean="0"/>
              <a:t>，此时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处于</a:t>
            </a:r>
            <a:r>
              <a:rPr lang="en-US" altLang="zh-CN" sz="1000" dirty="0" smtClean="0"/>
              <a:t>background</a:t>
            </a:r>
            <a:r>
              <a:rPr lang="zh-CN" altLang="en-US" sz="1000" dirty="0" smtClean="0"/>
              <a:t>，</a:t>
            </a:r>
            <a:r>
              <a:rPr lang="en-US" altLang="zh-CN" sz="1000" dirty="0" smtClean="0"/>
              <a:t>sleep</a:t>
            </a:r>
            <a:r>
              <a:rPr lang="zh-CN" altLang="en-US" sz="1000" dirty="0" smtClean="0"/>
              <a:t>时间是</a:t>
            </a:r>
            <a:r>
              <a:rPr lang="en-US" altLang="zh-CN" sz="1000" dirty="0" smtClean="0"/>
              <a:t>46ms</a:t>
            </a:r>
            <a:r>
              <a:rPr lang="zh-CN" altLang="en-US" sz="1000" dirty="0" smtClean="0"/>
              <a:t>左右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使用了</a:t>
            </a:r>
            <a:r>
              <a:rPr lang="en-US" altLang="zh-CN" sz="1000" dirty="0" err="1" smtClean="0"/>
              <a:t>fg_service</a:t>
            </a:r>
            <a:r>
              <a:rPr lang="zh-CN" altLang="en-US" sz="1000" dirty="0" smtClean="0"/>
              <a:t>，此时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处于</a:t>
            </a:r>
            <a:r>
              <a:rPr lang="en-US" altLang="zh-CN" sz="1000" dirty="0" smtClean="0"/>
              <a:t>foreground</a:t>
            </a:r>
            <a:r>
              <a:rPr lang="zh-CN" altLang="en-US" sz="1000" dirty="0" smtClean="0"/>
              <a:t>，</a:t>
            </a:r>
            <a:r>
              <a:rPr lang="en-US" altLang="zh-CN" sz="1000" dirty="0" smtClean="0"/>
              <a:t>sleep</a:t>
            </a:r>
            <a:r>
              <a:rPr lang="zh-CN" altLang="en-US" sz="1000" dirty="0" smtClean="0"/>
              <a:t>时间是</a:t>
            </a:r>
            <a:r>
              <a:rPr lang="en-US" altLang="zh-CN" sz="1000" dirty="0" smtClean="0"/>
              <a:t>5ms</a:t>
            </a:r>
            <a:r>
              <a:rPr lang="zh-CN" altLang="en-US" sz="1000" dirty="0" smtClean="0"/>
              <a:t>左右</a:t>
            </a:r>
            <a:endParaRPr lang="en-US" altLang="zh-CN" sz="1000" dirty="0" smtClean="0"/>
          </a:p>
          <a:p>
            <a:r>
              <a:rPr lang="en-US" altLang="zh-CN" sz="1100" b="1" dirty="0" smtClean="0"/>
              <a:t>3.</a:t>
            </a:r>
            <a:r>
              <a:rPr lang="zh-CN" altLang="en-US" sz="1100" b="1" dirty="0" smtClean="0"/>
              <a:t>结论</a:t>
            </a:r>
            <a:endParaRPr lang="en-US" altLang="zh-CN" sz="1100" b="1" dirty="0" smtClean="0"/>
          </a:p>
          <a:p>
            <a:r>
              <a:rPr lang="zh-CN" altLang="en-US" sz="1000" dirty="0" smtClean="0"/>
              <a:t>在</a:t>
            </a:r>
            <a:r>
              <a:rPr lang="en-US" altLang="zh-CN" sz="1000" dirty="0" smtClean="0"/>
              <a:t>9.0</a:t>
            </a:r>
            <a:r>
              <a:rPr lang="zh-CN" altLang="en-US" sz="1000" dirty="0" smtClean="0"/>
              <a:t>及以后的</a:t>
            </a:r>
            <a:r>
              <a:rPr lang="en-US" altLang="zh-CN" sz="1000" dirty="0"/>
              <a:t>android</a:t>
            </a:r>
            <a:r>
              <a:rPr lang="zh-CN" altLang="en-US" sz="1000" dirty="0" smtClean="0"/>
              <a:t>系统中，如果开发实时性要求比较高的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（例如：对讲类、监控类）并具有</a:t>
            </a:r>
            <a:endParaRPr lang="en-US" altLang="zh-CN" sz="1000" dirty="0" smtClean="0"/>
          </a:p>
          <a:p>
            <a:r>
              <a:rPr lang="zh-CN" altLang="en-US" sz="1000" dirty="0" smtClean="0"/>
              <a:t>后台运行时也要确保数据传输的</a:t>
            </a:r>
            <a:r>
              <a:rPr lang="zh-CN" altLang="en-US" sz="1000" dirty="0"/>
              <a:t>实时</a:t>
            </a:r>
            <a:r>
              <a:rPr lang="zh-CN" altLang="en-US" sz="1000" dirty="0" smtClean="0"/>
              <a:t>性，</a:t>
            </a:r>
            <a:r>
              <a:rPr lang="zh-CN" altLang="en-US" sz="1000" dirty="0"/>
              <a:t>那么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需开启</a:t>
            </a:r>
            <a:r>
              <a:rPr lang="en-US" altLang="zh-CN" sz="1000" dirty="0" err="1" smtClean="0"/>
              <a:t>fg_service</a:t>
            </a:r>
            <a:r>
              <a:rPr lang="zh-CN" altLang="en-US" sz="1000" dirty="0" smtClean="0"/>
              <a:t>来确保满足实时性要求。</a:t>
            </a:r>
            <a:endParaRPr lang="en-US" altLang="zh-CN" sz="1000" dirty="0" smtClean="0"/>
          </a:p>
          <a:p>
            <a:r>
              <a:rPr lang="en-US" altLang="zh-CN" sz="1100" b="1" dirty="0" smtClean="0"/>
              <a:t>4.</a:t>
            </a:r>
            <a:r>
              <a:rPr lang="zh-CN" altLang="en-US" sz="1100" b="1" dirty="0" smtClean="0"/>
              <a:t>案例参考</a:t>
            </a:r>
            <a:endParaRPr lang="en-US" altLang="zh-CN" sz="1100" b="1" dirty="0" smtClean="0"/>
          </a:p>
          <a:p>
            <a:r>
              <a:rPr lang="en-US" altLang="zh-CN" sz="1000" dirty="0"/>
              <a:t>https://github.com/martin-1205/AndroidAdvance1/tree/main/AndroidAdvance111</a:t>
            </a:r>
            <a:endParaRPr lang="en-US" altLang="zh-CN" sz="1000" dirty="0" smtClean="0"/>
          </a:p>
          <a:p>
            <a:endParaRPr lang="zh-CN" altLang="en-US" sz="11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开发</a:t>
            </a:r>
            <a:r>
              <a:rPr lang="en-US" altLang="zh-CN" dirty="0"/>
              <a:t>-</a:t>
            </a:r>
            <a:r>
              <a:rPr lang="zh-CN" altLang="en-US" dirty="0" smtClean="0"/>
              <a:t>进程</a:t>
            </a:r>
            <a:r>
              <a:rPr lang="en-US" altLang="zh-CN" dirty="0" smtClean="0"/>
              <a:t>-</a:t>
            </a:r>
            <a:r>
              <a:rPr lang="zh-CN" altLang="en-US" dirty="0"/>
              <a:t>案例</a:t>
            </a:r>
            <a:r>
              <a:rPr lang="zh-CN" altLang="en-US" dirty="0" smtClean="0"/>
              <a:t>分享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5964617" y="4998472"/>
            <a:ext cx="3572804" cy="1095528"/>
            <a:chOff x="6081855" y="2829079"/>
            <a:chExt cx="3572804" cy="10955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3911" y="2829079"/>
              <a:ext cx="1200748" cy="109552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1855" y="2829079"/>
              <a:ext cx="2372056" cy="1095528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5964617" y="3716945"/>
            <a:ext cx="3545673" cy="943217"/>
            <a:chOff x="6091382" y="4782927"/>
            <a:chExt cx="3545673" cy="9432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34454" y="4782927"/>
              <a:ext cx="1202601" cy="94321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1382" y="4782927"/>
              <a:ext cx="2343072" cy="925415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17" y="2498425"/>
            <a:ext cx="4372048" cy="10033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17" y="1078750"/>
            <a:ext cx="2494400" cy="1247200"/>
          </a:xfrm>
          <a:prstGeom prst="rect">
            <a:avLst/>
          </a:prstGeom>
        </p:spPr>
      </p:pic>
      <p:cxnSp>
        <p:nvCxnSpPr>
          <p:cNvPr id="13" name="直接箭头连接符 12"/>
          <p:cNvCxnSpPr>
            <a:endCxn id="7" idx="1"/>
          </p:cNvCxnSpPr>
          <p:nvPr/>
        </p:nvCxnSpPr>
        <p:spPr>
          <a:xfrm>
            <a:off x="4696287" y="3781887"/>
            <a:ext cx="1268330" cy="397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6" idx="1"/>
          </p:cNvCxnSpPr>
          <p:nvPr/>
        </p:nvCxnSpPr>
        <p:spPr>
          <a:xfrm>
            <a:off x="4509856" y="4101483"/>
            <a:ext cx="1454761" cy="1444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9" idx="1"/>
          </p:cNvCxnSpPr>
          <p:nvPr/>
        </p:nvCxnSpPr>
        <p:spPr>
          <a:xfrm flipV="1">
            <a:off x="1003177" y="1702350"/>
            <a:ext cx="4961440" cy="721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8" idx="1"/>
          </p:cNvCxnSpPr>
          <p:nvPr/>
        </p:nvCxnSpPr>
        <p:spPr>
          <a:xfrm>
            <a:off x="1171852" y="2749255"/>
            <a:ext cx="4792765" cy="250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100" b="1" dirty="0" smtClean="0"/>
              <a:t>描述</a:t>
            </a:r>
            <a:r>
              <a:rPr lang="zh-CN" altLang="en-US" sz="1100" dirty="0" smtClean="0"/>
              <a:t>：通过</a:t>
            </a:r>
            <a:r>
              <a:rPr lang="en-US" altLang="zh-CN" sz="1100" dirty="0" smtClean="0"/>
              <a:t>Binder(AIDL)</a:t>
            </a:r>
            <a:r>
              <a:rPr lang="zh-CN" altLang="en-US" sz="1100" dirty="0" smtClean="0"/>
              <a:t>在两个进程之间进行通信，并通过</a:t>
            </a:r>
            <a:r>
              <a:rPr lang="en-US" altLang="zh-CN" sz="1100" dirty="0" smtClean="0"/>
              <a:t>callback</a:t>
            </a:r>
            <a:r>
              <a:rPr lang="zh-CN" altLang="en-US" sz="1100" dirty="0" smtClean="0"/>
              <a:t>的方式来实现</a:t>
            </a:r>
            <a:r>
              <a:rPr lang="en-US" altLang="zh-CN" sz="1100" dirty="0" smtClean="0"/>
              <a:t>server</a:t>
            </a:r>
            <a:r>
              <a:rPr lang="zh-CN" altLang="en-US" sz="1100" dirty="0" smtClean="0"/>
              <a:t>主动回调</a:t>
            </a:r>
            <a:r>
              <a:rPr lang="en-US" altLang="zh-CN" sz="1100" dirty="0" smtClean="0"/>
              <a:t>client</a:t>
            </a:r>
            <a:r>
              <a:rPr lang="zh-CN" altLang="en-US" sz="1100" dirty="0" smtClean="0"/>
              <a:t>端的功能。</a:t>
            </a:r>
            <a:endParaRPr lang="en-US" altLang="zh-CN" sz="1100" dirty="0" smtClean="0"/>
          </a:p>
          <a:p>
            <a:r>
              <a:rPr lang="en-US" altLang="zh-CN" sz="1100" b="1" dirty="0" smtClean="0"/>
              <a:t>1.</a:t>
            </a:r>
            <a:r>
              <a:rPr lang="zh-CN" altLang="en-US" sz="1100" b="1" dirty="0" smtClean="0"/>
              <a:t>实现</a:t>
            </a:r>
            <a:endParaRPr lang="en-US" altLang="zh-CN" sz="1100" b="1" dirty="0" smtClean="0"/>
          </a:p>
          <a:p>
            <a:pPr>
              <a:lnSpc>
                <a:spcPct val="100000"/>
              </a:lnSpc>
            </a:pPr>
            <a:r>
              <a:rPr lang="zh-CN" altLang="en-US" sz="1100" dirty="0"/>
              <a:t>建立连接：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aidl</a:t>
            </a:r>
            <a:r>
              <a:rPr lang="en-US" altLang="zh-CN" sz="1100" dirty="0"/>
              <a:t>-&gt;interface[</a:t>
            </a:r>
            <a:r>
              <a:rPr lang="en-US" altLang="zh-CN" sz="1100" dirty="0" err="1"/>
              <a:t>IInterface</a:t>
            </a:r>
            <a:r>
              <a:rPr lang="en-US" altLang="zh-CN" sz="1100" dirty="0"/>
              <a:t>]-&gt;Stub[interface/Binder]-&gt;(</a:t>
            </a:r>
            <a:r>
              <a:rPr lang="en-US" altLang="zh-CN" sz="1100" b="1" dirty="0"/>
              <a:t>server</a:t>
            </a:r>
            <a:r>
              <a:rPr lang="en-US" altLang="zh-CN" sz="1100" dirty="0"/>
              <a:t>:[</a:t>
            </a:r>
            <a:r>
              <a:rPr lang="en-US" altLang="zh-CN" sz="1100" dirty="0" err="1"/>
              <a:t>IBinder</a:t>
            </a:r>
            <a:r>
              <a:rPr lang="en-US" altLang="zh-CN" sz="1100" dirty="0"/>
              <a:t>: </a:t>
            </a:r>
            <a:r>
              <a:rPr lang="en-US" altLang="zh-CN" sz="1100" dirty="0" err="1"/>
              <a:t>asBinder</a:t>
            </a:r>
            <a:r>
              <a:rPr lang="en-US" altLang="zh-CN" sz="1100" dirty="0"/>
              <a:t>] </a:t>
            </a:r>
            <a:r>
              <a:rPr lang="en-US" altLang="zh-CN" sz="1100" b="1" dirty="0"/>
              <a:t>client</a:t>
            </a:r>
            <a:r>
              <a:rPr lang="en-US" altLang="zh-CN" sz="1100" dirty="0"/>
              <a:t>[</a:t>
            </a:r>
            <a:r>
              <a:rPr lang="en-US" altLang="zh-CN" sz="1100" dirty="0" err="1"/>
              <a:t>Proxy:asInterface</a:t>
            </a:r>
            <a:r>
              <a:rPr lang="en-US" altLang="zh-CN" sz="1100" dirty="0"/>
              <a:t>(</a:t>
            </a:r>
            <a:r>
              <a:rPr lang="en-US" altLang="zh-CN" sz="1100" dirty="0" err="1"/>
              <a:t>iBinder</a:t>
            </a:r>
            <a:r>
              <a:rPr lang="en-US" altLang="zh-CN" sz="1100" dirty="0"/>
              <a:t>)])</a:t>
            </a:r>
          </a:p>
          <a:p>
            <a:pPr>
              <a:lnSpc>
                <a:spcPct val="100000"/>
              </a:lnSpc>
            </a:pPr>
            <a:r>
              <a:rPr lang="en-US" altLang="zh-CN" sz="1100" dirty="0" smtClean="0"/>
              <a:t>client</a:t>
            </a:r>
            <a:r>
              <a:rPr lang="zh-CN" altLang="en-US" sz="1100" dirty="0" smtClean="0"/>
              <a:t>调</a:t>
            </a:r>
            <a:r>
              <a:rPr lang="en-US" altLang="zh-CN" sz="1100" dirty="0" smtClean="0"/>
              <a:t>server</a:t>
            </a:r>
            <a:r>
              <a:rPr lang="zh-CN" altLang="en-US" sz="1100" dirty="0" smtClean="0"/>
              <a:t>：</a:t>
            </a:r>
            <a:r>
              <a:rPr lang="en-US" altLang="zh-CN" sz="1100" b="1" dirty="0"/>
              <a:t>client</a:t>
            </a:r>
            <a:r>
              <a:rPr lang="en-US" altLang="zh-CN" sz="1100" dirty="0"/>
              <a:t>: [</a:t>
            </a:r>
            <a:r>
              <a:rPr lang="en-US" altLang="zh-CN" sz="1100" dirty="0" err="1"/>
              <a:t>proxy.test</a:t>
            </a:r>
            <a:r>
              <a:rPr lang="en-US" altLang="zh-CN" sz="1100" dirty="0"/>
              <a:t>() -&gt; </a:t>
            </a:r>
            <a:r>
              <a:rPr lang="en-US" altLang="zh-CN" sz="1100" dirty="0" err="1"/>
              <a:t>iBinder.transtact</a:t>
            </a:r>
            <a:r>
              <a:rPr lang="en-US" altLang="zh-CN" sz="1100" dirty="0"/>
              <a:t>(..) ]   -&gt; </a:t>
            </a:r>
            <a:r>
              <a:rPr lang="en-US" altLang="zh-CN" sz="1100" b="1" dirty="0"/>
              <a:t>Binder</a:t>
            </a:r>
            <a:r>
              <a:rPr lang="zh-CN" altLang="en-US" sz="1100" b="1" dirty="0"/>
              <a:t>框架</a:t>
            </a:r>
            <a:r>
              <a:rPr lang="en-US" altLang="zh-CN" sz="1100" b="1" dirty="0"/>
              <a:t>&amp;</a:t>
            </a:r>
            <a:r>
              <a:rPr lang="zh-CN" altLang="en-US" sz="1100" b="1" dirty="0"/>
              <a:t>驱动</a:t>
            </a:r>
            <a:r>
              <a:rPr lang="en-US" altLang="zh-CN" sz="1100" b="1" dirty="0"/>
              <a:t> </a:t>
            </a:r>
            <a:r>
              <a:rPr lang="en-US" altLang="zh-CN" sz="1100" dirty="0"/>
              <a:t>-&gt;  </a:t>
            </a:r>
            <a:r>
              <a:rPr lang="en-US" altLang="zh-CN" sz="1100" b="1" dirty="0"/>
              <a:t>server</a:t>
            </a:r>
            <a:r>
              <a:rPr lang="en-US" altLang="zh-CN" sz="1100" dirty="0"/>
              <a:t>:[</a:t>
            </a:r>
            <a:r>
              <a:rPr lang="en-US" altLang="zh-CN" sz="1100" dirty="0" err="1"/>
              <a:t>iBinder:onTransact</a:t>
            </a:r>
            <a:r>
              <a:rPr lang="en-US" altLang="zh-CN" sz="1100" dirty="0"/>
              <a:t>(..) -&gt; test</a:t>
            </a:r>
            <a:r>
              <a:rPr lang="en-US" altLang="zh-CN" sz="1100" dirty="0" smtClean="0"/>
              <a:t>()]</a:t>
            </a:r>
          </a:p>
          <a:p>
            <a:pPr>
              <a:lnSpc>
                <a:spcPct val="100000"/>
              </a:lnSpc>
            </a:pPr>
            <a:r>
              <a:rPr lang="en-US" altLang="zh-CN" sz="1100" dirty="0" smtClean="0"/>
              <a:t>server</a:t>
            </a:r>
            <a:r>
              <a:rPr lang="zh-CN" altLang="en-US" sz="1100" dirty="0" smtClean="0"/>
              <a:t>回调</a:t>
            </a:r>
            <a:r>
              <a:rPr lang="en-US" altLang="zh-CN" sz="1100" dirty="0" smtClean="0"/>
              <a:t>client</a:t>
            </a:r>
            <a:r>
              <a:rPr lang="zh-CN" altLang="en-US" sz="1100" dirty="0" smtClean="0"/>
              <a:t>：</a:t>
            </a:r>
            <a:endParaRPr lang="en-US" altLang="zh-CN" sz="1100" dirty="0" smtClean="0"/>
          </a:p>
          <a:p>
            <a:r>
              <a:rPr lang="en-US" altLang="zh-CN" sz="1100" b="1" dirty="0" smtClean="0"/>
              <a:t>2.</a:t>
            </a:r>
            <a:r>
              <a:rPr lang="zh-CN" altLang="en-US" sz="1100" b="1" dirty="0" smtClean="0"/>
              <a:t>测试</a:t>
            </a:r>
            <a:endParaRPr lang="en-US" altLang="zh-CN" sz="1100" b="1" dirty="0" smtClean="0"/>
          </a:p>
          <a:p>
            <a:r>
              <a:rPr lang="en-US" altLang="zh-CN" sz="1100" dirty="0"/>
              <a:t>c</a:t>
            </a:r>
            <a:r>
              <a:rPr lang="en-US" altLang="zh-CN" sz="1100" dirty="0" smtClean="0"/>
              <a:t>lient</a:t>
            </a:r>
            <a:r>
              <a:rPr lang="zh-CN" altLang="en-US" sz="1100" dirty="0" smtClean="0"/>
              <a:t>调用</a:t>
            </a:r>
            <a:r>
              <a:rPr lang="en-US" altLang="zh-CN" sz="1100" dirty="0" smtClean="0"/>
              <a:t>server</a:t>
            </a:r>
          </a:p>
          <a:p>
            <a:r>
              <a:rPr lang="en-US" altLang="zh-CN" sz="1100" dirty="0" smtClean="0"/>
              <a:t>Server</a:t>
            </a:r>
            <a:r>
              <a:rPr lang="zh-CN" altLang="en-US" sz="1100" dirty="0" smtClean="0"/>
              <a:t>回调</a:t>
            </a:r>
            <a:r>
              <a:rPr lang="en-US" altLang="zh-CN" sz="1100" dirty="0" smtClean="0"/>
              <a:t>client</a:t>
            </a:r>
          </a:p>
          <a:p>
            <a:r>
              <a:rPr lang="en-US" altLang="zh-CN" sz="1100" b="1" dirty="0" smtClean="0"/>
              <a:t>3.</a:t>
            </a:r>
            <a:r>
              <a:rPr lang="zh-CN" altLang="en-US" sz="1100" b="1" dirty="0" smtClean="0"/>
              <a:t>思考</a:t>
            </a:r>
            <a:endParaRPr lang="en-US" altLang="zh-CN" sz="1100" b="1" dirty="0"/>
          </a:p>
          <a:p>
            <a:r>
              <a:rPr lang="en-US" altLang="zh-CN" sz="1100" dirty="0" smtClean="0"/>
              <a:t>1</a:t>
            </a:r>
            <a:r>
              <a:rPr lang="zh-CN" altLang="en-US" sz="1100" dirty="0" smtClean="0"/>
              <a:t>）</a:t>
            </a:r>
            <a:r>
              <a:rPr lang="en-US" altLang="zh-CN" sz="1100" dirty="0" smtClean="0"/>
              <a:t>client</a:t>
            </a:r>
            <a:r>
              <a:rPr lang="zh-CN" altLang="en-US" sz="1100" dirty="0" smtClean="0"/>
              <a:t>调</a:t>
            </a:r>
            <a:r>
              <a:rPr lang="en-US" altLang="zh-CN" sz="1100" dirty="0" smtClean="0"/>
              <a:t>server</a:t>
            </a:r>
            <a:r>
              <a:rPr lang="zh-CN" altLang="en-US" sz="1100" dirty="0" smtClean="0"/>
              <a:t>是</a:t>
            </a:r>
            <a:r>
              <a:rPr lang="zh-CN" altLang="en-US" sz="1100" dirty="0"/>
              <a:t>同步还是</a:t>
            </a:r>
            <a:r>
              <a:rPr lang="zh-CN" altLang="en-US" sz="1100" dirty="0" smtClean="0"/>
              <a:t>异步，</a:t>
            </a:r>
            <a:r>
              <a:rPr lang="zh-CN" altLang="en-US" sz="1100" dirty="0"/>
              <a:t>如果是</a:t>
            </a:r>
            <a:r>
              <a:rPr lang="zh-CN" altLang="en-US" sz="1100" dirty="0" smtClean="0"/>
              <a:t>同步，</a:t>
            </a:r>
            <a:r>
              <a:rPr lang="zh-CN" altLang="en-US" sz="1100" dirty="0"/>
              <a:t>那么</a:t>
            </a:r>
            <a:r>
              <a:rPr lang="en-US" altLang="zh-CN" sz="1100" dirty="0"/>
              <a:t>server</a:t>
            </a:r>
            <a:r>
              <a:rPr lang="zh-CN" altLang="en-US" sz="1100" dirty="0"/>
              <a:t>端长时间不响应怎么办</a:t>
            </a:r>
            <a:r>
              <a:rPr lang="zh-CN" altLang="en-US" sz="1100" dirty="0" smtClean="0"/>
              <a:t>？那么</a:t>
            </a:r>
            <a:r>
              <a:rPr lang="en-US" altLang="zh-CN" sz="1100" dirty="0" err="1" smtClean="0"/>
              <a:t>Ipc</a:t>
            </a:r>
            <a:r>
              <a:rPr lang="zh-CN" altLang="en-US" sz="1100" dirty="0"/>
              <a:t>调用能否在</a:t>
            </a:r>
            <a:r>
              <a:rPr lang="en-US" altLang="zh-CN" sz="1100" dirty="0"/>
              <a:t>UI</a:t>
            </a:r>
            <a:r>
              <a:rPr lang="zh-CN" altLang="en-US" sz="1100" dirty="0"/>
              <a:t>线程</a:t>
            </a:r>
            <a:r>
              <a:rPr lang="zh-CN" altLang="en-US" sz="1100" dirty="0" smtClean="0"/>
              <a:t>里？</a:t>
            </a:r>
            <a:endParaRPr lang="en-US" altLang="zh-CN" sz="1100" b="1" dirty="0" smtClean="0"/>
          </a:p>
          <a:p>
            <a:r>
              <a:rPr lang="en-US" altLang="zh-CN" sz="1100" dirty="0"/>
              <a:t>2</a:t>
            </a:r>
            <a:r>
              <a:rPr lang="zh-CN" altLang="en-US" sz="1100" dirty="0" smtClean="0"/>
              <a:t>）尝试发送</a:t>
            </a:r>
            <a:r>
              <a:rPr lang="en-US" altLang="zh-CN" sz="1100" dirty="0" smtClean="0"/>
              <a:t>(1MB-8KB)</a:t>
            </a:r>
            <a:r>
              <a:rPr lang="zh-CN" altLang="en-US" sz="1100" dirty="0" smtClean="0"/>
              <a:t>的数据，看看能否发送成功</a:t>
            </a:r>
            <a:r>
              <a:rPr lang="en-US" altLang="zh-CN" sz="1100" dirty="0" smtClean="0"/>
              <a:t>?</a:t>
            </a:r>
          </a:p>
          <a:p>
            <a:r>
              <a:rPr lang="zh-CN" altLang="en-US" sz="1100" dirty="0" smtClean="0"/>
              <a:t>理论：</a:t>
            </a:r>
            <a:r>
              <a:rPr lang="en-US" altLang="zh-CN" sz="1100" dirty="0" smtClean="0"/>
              <a:t>new byte[1*1024*1024-8*1024]</a:t>
            </a:r>
          </a:p>
          <a:p>
            <a:r>
              <a:rPr lang="en-US" altLang="zh-CN" sz="1100" dirty="0"/>
              <a:t>3</a:t>
            </a:r>
            <a:r>
              <a:rPr lang="zh-CN" altLang="en-US" sz="1100" dirty="0" smtClean="0"/>
              <a:t>）如果</a:t>
            </a:r>
            <a:r>
              <a:rPr lang="en-US" altLang="zh-CN" sz="1100" dirty="0" smtClean="0"/>
              <a:t>server</a:t>
            </a:r>
            <a:r>
              <a:rPr lang="zh-CN" altLang="en-US" sz="1100" dirty="0" smtClean="0"/>
              <a:t>端退出了，</a:t>
            </a:r>
            <a:r>
              <a:rPr lang="en-US" altLang="zh-CN" sz="1100" dirty="0" smtClean="0"/>
              <a:t>client</a:t>
            </a:r>
            <a:r>
              <a:rPr lang="zh-CN" altLang="en-US" sz="1100" dirty="0" smtClean="0"/>
              <a:t>端如何知道？</a:t>
            </a:r>
            <a:endParaRPr lang="en-US" altLang="zh-CN" sz="1100" dirty="0"/>
          </a:p>
          <a:p>
            <a:r>
              <a:rPr lang="en-US" altLang="zh-CN" sz="1100" dirty="0"/>
              <a:t>4</a:t>
            </a:r>
            <a:r>
              <a:rPr lang="zh-CN" altLang="en-US" sz="1100" dirty="0" smtClean="0"/>
              <a:t>）如果</a:t>
            </a:r>
            <a:r>
              <a:rPr lang="en-US" altLang="zh-CN" sz="1100" dirty="0" smtClean="0"/>
              <a:t>client</a:t>
            </a:r>
            <a:r>
              <a:rPr lang="zh-CN" altLang="en-US" sz="1100" dirty="0" smtClean="0"/>
              <a:t>端退出了，</a:t>
            </a:r>
            <a:r>
              <a:rPr lang="en-US" altLang="zh-CN" sz="1100" dirty="0" smtClean="0"/>
              <a:t>server</a:t>
            </a:r>
            <a:r>
              <a:rPr lang="zh-CN" altLang="en-US" sz="1100" dirty="0" smtClean="0"/>
              <a:t>端所维护的</a:t>
            </a:r>
            <a:r>
              <a:rPr lang="en-US" altLang="zh-CN" sz="1100" dirty="0" smtClean="0"/>
              <a:t>client</a:t>
            </a:r>
            <a:r>
              <a:rPr lang="zh-CN" altLang="en-US" sz="1100" dirty="0" smtClean="0"/>
              <a:t>端的</a:t>
            </a:r>
            <a:r>
              <a:rPr lang="en-US" altLang="zh-CN" sz="1100" dirty="0" smtClean="0"/>
              <a:t>callback</a:t>
            </a:r>
            <a:r>
              <a:rPr lang="zh-CN" altLang="en-US" sz="1100" dirty="0" smtClean="0"/>
              <a:t>怎么办？</a:t>
            </a:r>
            <a:endParaRPr lang="en-US" altLang="zh-CN" sz="1100" dirty="0" smtClean="0"/>
          </a:p>
          <a:p>
            <a:r>
              <a:rPr lang="en-US" altLang="zh-CN" sz="1100" dirty="0" smtClean="0"/>
              <a:t>5</a:t>
            </a:r>
            <a:r>
              <a:rPr lang="zh-CN" altLang="en-US" sz="1100" dirty="0" smtClean="0"/>
              <a:t>）如果</a:t>
            </a:r>
            <a:r>
              <a:rPr lang="en-US" altLang="zh-CN" sz="1100" dirty="0" smtClean="0"/>
              <a:t>server</a:t>
            </a:r>
            <a:r>
              <a:rPr lang="zh-CN" altLang="en-US" sz="1100" dirty="0" smtClean="0"/>
              <a:t>端所在进程的状态是</a:t>
            </a:r>
            <a:r>
              <a:rPr lang="en-US" altLang="zh-CN" sz="1100" dirty="0" err="1" smtClean="0"/>
              <a:t>bg</a:t>
            </a:r>
            <a:r>
              <a:rPr lang="zh-CN" altLang="en-US" sz="1100" dirty="0" smtClean="0"/>
              <a:t>，那么会出现</a:t>
            </a:r>
            <a:r>
              <a:rPr lang="en-US" altLang="zh-CN" sz="1100" dirty="0" err="1" smtClean="0"/>
              <a:t>fg</a:t>
            </a:r>
            <a:r>
              <a:rPr lang="en-US" altLang="zh-CN" sz="1100" dirty="0" smtClean="0"/>
              <a:t> client</a:t>
            </a:r>
            <a:r>
              <a:rPr lang="zh-CN" altLang="en-US" sz="1100" dirty="0" smtClean="0"/>
              <a:t>访问</a:t>
            </a:r>
            <a:r>
              <a:rPr lang="en-US" altLang="zh-CN" sz="1100" dirty="0" err="1" smtClean="0"/>
              <a:t>bg</a:t>
            </a:r>
            <a:r>
              <a:rPr lang="en-US" altLang="zh-CN" sz="1100" dirty="0" smtClean="0"/>
              <a:t> server</a:t>
            </a:r>
            <a:r>
              <a:rPr lang="zh-CN" altLang="en-US" sz="1100" dirty="0" smtClean="0"/>
              <a:t>的情况，我们现在已经知道进程状态在</a:t>
            </a:r>
            <a:r>
              <a:rPr lang="en-US" altLang="zh-CN" sz="1100" dirty="0" err="1" smtClean="0"/>
              <a:t>bg</a:t>
            </a:r>
            <a:r>
              <a:rPr lang="zh-CN" altLang="en-US" sz="1100" dirty="0" smtClean="0"/>
              <a:t>时，</a:t>
            </a:r>
            <a:endParaRPr lang="en-US" altLang="zh-CN" sz="1100" dirty="0" smtClean="0"/>
          </a:p>
          <a:p>
            <a:r>
              <a:rPr lang="en-US" altLang="zh-CN" sz="1100" dirty="0" smtClean="0"/>
              <a:t>CPU</a:t>
            </a:r>
            <a:r>
              <a:rPr lang="zh-CN" altLang="en-US" sz="1100" dirty="0" smtClean="0"/>
              <a:t>的使用可能会被调度策略降频，那么</a:t>
            </a:r>
            <a:r>
              <a:rPr lang="en-US" altLang="zh-CN" sz="1100" dirty="0" smtClean="0"/>
              <a:t>server</a:t>
            </a:r>
            <a:r>
              <a:rPr lang="zh-CN" altLang="en-US" sz="1100" dirty="0" smtClean="0"/>
              <a:t>可能就无法及时响应</a:t>
            </a:r>
            <a:r>
              <a:rPr lang="en-US" altLang="zh-CN" sz="1100" dirty="0" smtClean="0"/>
              <a:t>client</a:t>
            </a:r>
            <a:r>
              <a:rPr lang="zh-CN" altLang="en-US" sz="1100" dirty="0" smtClean="0"/>
              <a:t>的请求了，遇到这种情况应该怎么办？</a:t>
            </a:r>
            <a:endParaRPr lang="en-US" altLang="zh-CN" sz="11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开发</a:t>
            </a:r>
            <a:r>
              <a:rPr lang="en-US" altLang="zh-CN" dirty="0"/>
              <a:t>-</a:t>
            </a:r>
            <a:r>
              <a:rPr lang="zh-CN" altLang="en-US" dirty="0" smtClean="0"/>
              <a:t>进程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案例分享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100" dirty="0"/>
              <a:t>线程：</a:t>
            </a:r>
            <a:r>
              <a:rPr lang="zh-CN" altLang="en-US" sz="1000" dirty="0"/>
              <a:t>可理解</a:t>
            </a:r>
            <a:r>
              <a:rPr lang="zh-CN" altLang="en-US" sz="1000" dirty="0" smtClean="0"/>
              <a:t>为 </a:t>
            </a:r>
            <a:r>
              <a:rPr lang="zh-CN" altLang="en-US" sz="1000" b="1" dirty="0" smtClean="0"/>
              <a:t>代码运行</a:t>
            </a:r>
            <a:r>
              <a:rPr lang="zh-CN" altLang="en-US" sz="1000" b="1" dirty="0"/>
              <a:t>的</a:t>
            </a:r>
            <a:r>
              <a:rPr lang="zh-CN" altLang="en-US" sz="1000" b="1" dirty="0" smtClean="0"/>
              <a:t>最小</a:t>
            </a:r>
            <a:r>
              <a:rPr lang="zh-CN" altLang="en-US" sz="1000" b="1" dirty="0"/>
              <a:t>容器</a:t>
            </a:r>
            <a:r>
              <a:rPr lang="zh-CN" altLang="en-US" sz="1000" b="1" dirty="0" smtClean="0"/>
              <a:t>单元，</a:t>
            </a:r>
            <a:r>
              <a:rPr lang="en-US" altLang="zh-CN" sz="1000" b="1" dirty="0" smtClean="0"/>
              <a:t>CPU</a:t>
            </a:r>
            <a:r>
              <a:rPr lang="zh-CN" altLang="en-US" sz="1000" b="1" dirty="0" smtClean="0"/>
              <a:t>调度的基本单位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r>
              <a:rPr lang="zh-CN" altLang="en-US" sz="1000" dirty="0" smtClean="0"/>
              <a:t>它具备独立分配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时间片的能力，但它对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的抢占能力跟它自己的线程优先级、</a:t>
            </a:r>
            <a:endParaRPr lang="en-US" altLang="zh-CN" sz="1000" dirty="0" smtClean="0"/>
          </a:p>
          <a:p>
            <a:r>
              <a:rPr lang="zh-CN" altLang="en-US" sz="1000" dirty="0" smtClean="0"/>
              <a:t>所属进程的状态（例如：前台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、后台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）和所使用的进程调度策略有关。</a:t>
            </a:r>
            <a:endParaRPr lang="en-US" altLang="zh-CN" sz="1000" dirty="0" smtClean="0"/>
          </a:p>
          <a:p>
            <a:r>
              <a:rPr lang="en-US" altLang="zh-CN" sz="1100" b="1" dirty="0" smtClean="0"/>
              <a:t>1.</a:t>
            </a:r>
            <a:r>
              <a:rPr lang="zh-CN" altLang="en-US" sz="1100" b="1" dirty="0" smtClean="0"/>
              <a:t>线程状态</a:t>
            </a:r>
            <a:endParaRPr lang="en-US" altLang="zh-CN" sz="11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New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Runnable(Ready/Running)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Waiting/</a:t>
            </a:r>
            <a:r>
              <a:rPr lang="en-US" altLang="zh-CN" sz="1000" dirty="0" err="1" smtClean="0"/>
              <a:t>Timed_Waiting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Blocked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Terminated</a:t>
            </a:r>
            <a:endParaRPr lang="en-US" altLang="zh-CN" sz="1000" dirty="0"/>
          </a:p>
          <a:p>
            <a:r>
              <a:rPr lang="en-US" altLang="zh-CN" sz="1100" b="1" dirty="0" smtClean="0"/>
              <a:t>2.</a:t>
            </a:r>
            <a:r>
              <a:rPr lang="zh-CN" altLang="en-US" sz="1100" b="1" dirty="0" smtClean="0"/>
              <a:t>相关方法</a:t>
            </a:r>
            <a:endParaRPr lang="en-US" altLang="zh-CN" sz="11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Thread -&gt; sleep[</a:t>
            </a:r>
            <a:r>
              <a:rPr lang="zh-CN" altLang="en-US" sz="1000" dirty="0"/>
              <a:t>不再</a:t>
            </a:r>
            <a:r>
              <a:rPr lang="zh-CN" altLang="en-US" sz="1000" dirty="0" smtClean="0"/>
              <a:t>占用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，但不会让当前线程释放同步锁</a:t>
            </a:r>
            <a:r>
              <a:rPr lang="en-US" altLang="zh-CN" sz="1000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Object -&gt; wait[</a:t>
            </a:r>
            <a:r>
              <a:rPr lang="zh-CN" altLang="en-US" sz="1000" dirty="0"/>
              <a:t>不再</a:t>
            </a:r>
            <a:r>
              <a:rPr lang="zh-CN" altLang="en-US" sz="1000" dirty="0" smtClean="0"/>
              <a:t>占用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，但会让当前线程释放同步锁</a:t>
            </a:r>
            <a:r>
              <a:rPr lang="en-US" altLang="zh-CN" sz="1000" dirty="0" smtClean="0"/>
              <a:t>]/notify(</a:t>
            </a:r>
            <a:r>
              <a:rPr lang="en-US" altLang="zh-CN" sz="1000" dirty="0" err="1" smtClean="0"/>
              <a:t>notifyAll</a:t>
            </a:r>
            <a:r>
              <a:rPr lang="en-US" altLang="zh-CN" sz="1000" dirty="0" smtClean="0"/>
              <a:t>)[</a:t>
            </a:r>
            <a:r>
              <a:rPr lang="zh-CN" altLang="en-US" sz="1000" dirty="0" smtClean="0"/>
              <a:t>只是让</a:t>
            </a:r>
            <a:r>
              <a:rPr lang="en-US" altLang="zh-CN" sz="1000" dirty="0" smtClean="0"/>
              <a:t>waiting</a:t>
            </a:r>
            <a:r>
              <a:rPr lang="zh-CN" altLang="en-US" sz="1000" dirty="0" smtClean="0"/>
              <a:t>线程处于</a:t>
            </a:r>
            <a:r>
              <a:rPr lang="en-US" altLang="zh-CN" sz="1000" dirty="0" smtClean="0"/>
              <a:t>ready</a:t>
            </a:r>
            <a:r>
              <a:rPr lang="zh-CN" altLang="en-US" sz="1000" dirty="0" smtClean="0"/>
              <a:t>状态</a:t>
            </a:r>
            <a:r>
              <a:rPr lang="en-US" altLang="zh-CN" sz="1000" dirty="0" smtClean="0"/>
              <a:t>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/>
              <a:t>Thread </a:t>
            </a:r>
            <a:r>
              <a:rPr lang="en-US" altLang="zh-CN" sz="1000" dirty="0" smtClean="0"/>
              <a:t>-&gt; yield[running -&gt; ready </a:t>
            </a:r>
            <a:r>
              <a:rPr lang="zh-CN" altLang="en-US" sz="1000" dirty="0" smtClean="0"/>
              <a:t>只是让步并非完全放弃，接下来还有可能继续抢占到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资源</a:t>
            </a:r>
            <a:r>
              <a:rPr lang="en-US" altLang="zh-CN" sz="1000" dirty="0" smtClean="0"/>
              <a:t>]</a:t>
            </a:r>
          </a:p>
          <a:p>
            <a:r>
              <a:rPr lang="en-US" altLang="zh-CN" sz="1100" b="1" dirty="0" smtClean="0"/>
              <a:t>3.</a:t>
            </a:r>
            <a:r>
              <a:rPr lang="zh-CN" altLang="en-US" sz="1100" b="1" dirty="0" smtClean="0"/>
              <a:t>问题思考</a:t>
            </a:r>
            <a:endParaRPr lang="en-US" altLang="zh-CN" sz="1100" b="1" dirty="0" smtClean="0"/>
          </a:p>
          <a:p>
            <a:r>
              <a:rPr lang="en-US" altLang="zh-CN" sz="1000" dirty="0" smtClean="0"/>
              <a:t>app</a:t>
            </a:r>
            <a:r>
              <a:rPr lang="zh-CN" altLang="en-US" sz="1000" dirty="0" smtClean="0"/>
              <a:t>可通过</a:t>
            </a:r>
            <a:r>
              <a:rPr lang="en-US" altLang="zh-CN" sz="1000" dirty="0" err="1" smtClean="0"/>
              <a:t>UncaughtExceptionHandler</a:t>
            </a:r>
            <a:r>
              <a:rPr lang="zh-CN" altLang="en-US" sz="1000" dirty="0" smtClean="0"/>
              <a:t>这个</a:t>
            </a:r>
            <a:r>
              <a:rPr lang="zh-CN" altLang="en-US" sz="1000" dirty="0"/>
              <a:t>类来捕获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所有线程的未处理</a:t>
            </a:r>
            <a:r>
              <a:rPr lang="en-US" altLang="zh-CN" sz="1000" dirty="0"/>
              <a:t>java</a:t>
            </a:r>
            <a:r>
              <a:rPr lang="zh-CN" altLang="en-US" sz="1000" dirty="0" smtClean="0"/>
              <a:t>异常，那么是否只要捕获了这些未处理异常，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就可以不用闪退了呢？</a:t>
            </a:r>
            <a:endParaRPr lang="en-US" altLang="zh-CN" sz="1000" dirty="0" smtClean="0"/>
          </a:p>
          <a:p>
            <a:r>
              <a:rPr lang="en-US" altLang="zh-CN" sz="900" dirty="0" smtClean="0"/>
              <a:t>1</a:t>
            </a:r>
            <a:r>
              <a:rPr lang="zh-CN" altLang="en-US" sz="900" dirty="0" smtClean="0"/>
              <a:t>）从</a:t>
            </a:r>
            <a:r>
              <a:rPr lang="en-US" altLang="zh-CN" sz="900" dirty="0" smtClean="0"/>
              <a:t>thread state</a:t>
            </a:r>
            <a:r>
              <a:rPr lang="zh-CN" altLang="en-US" sz="900" dirty="0" smtClean="0"/>
              <a:t>这个角度分析，只要出现未处理</a:t>
            </a:r>
            <a:r>
              <a:rPr lang="en-US" altLang="zh-CN" sz="900" dirty="0" smtClean="0"/>
              <a:t>crash</a:t>
            </a:r>
            <a:r>
              <a:rPr lang="zh-CN" altLang="en-US" sz="900" dirty="0" smtClean="0"/>
              <a:t>了，就进入</a:t>
            </a:r>
            <a:r>
              <a:rPr lang="en-US" altLang="zh-CN" sz="900" dirty="0" smtClean="0"/>
              <a:t>terminated</a:t>
            </a:r>
            <a:r>
              <a:rPr lang="zh-CN" altLang="en-US" sz="900" dirty="0" smtClean="0"/>
              <a:t>状态，就是说当前线程不能工作了。</a:t>
            </a:r>
            <a:endParaRPr lang="en-US" altLang="zh-CN" sz="900" dirty="0" smtClean="0"/>
          </a:p>
          <a:p>
            <a:r>
              <a:rPr lang="en-US" altLang="zh-CN" sz="900" dirty="0" smtClean="0"/>
              <a:t>2</a:t>
            </a:r>
            <a:r>
              <a:rPr lang="zh-CN" altLang="en-US" sz="900" dirty="0" smtClean="0"/>
              <a:t>）从</a:t>
            </a:r>
            <a:r>
              <a:rPr lang="en-US" altLang="zh-CN" sz="900" dirty="0" err="1" smtClean="0"/>
              <a:t>ui</a:t>
            </a:r>
            <a:r>
              <a:rPr lang="en-US" altLang="zh-CN" sz="900" dirty="0" smtClean="0"/>
              <a:t> thread </a:t>
            </a:r>
            <a:r>
              <a:rPr lang="zh-CN" altLang="en-US" sz="900" dirty="0" smtClean="0"/>
              <a:t>和 </a:t>
            </a:r>
            <a:r>
              <a:rPr lang="en-US" altLang="zh-CN" sz="900" dirty="0" smtClean="0"/>
              <a:t>work thread</a:t>
            </a:r>
            <a:r>
              <a:rPr lang="zh-CN" altLang="en-US" sz="900" dirty="0"/>
              <a:t>这</a:t>
            </a:r>
            <a:r>
              <a:rPr lang="zh-CN" altLang="en-US" sz="900" dirty="0" smtClean="0"/>
              <a:t>两个方面分析的话，</a:t>
            </a:r>
            <a:r>
              <a:rPr lang="en-US" altLang="zh-CN" sz="900" dirty="0" smtClean="0"/>
              <a:t>work thread</a:t>
            </a:r>
            <a:r>
              <a:rPr lang="zh-CN" altLang="en-US" sz="900" dirty="0" smtClean="0"/>
              <a:t>出现未处理</a:t>
            </a:r>
            <a:r>
              <a:rPr lang="en-US" altLang="zh-CN" sz="900" dirty="0" smtClean="0"/>
              <a:t>crash</a:t>
            </a:r>
            <a:r>
              <a:rPr lang="zh-CN" altLang="en-US" sz="900" dirty="0" smtClean="0"/>
              <a:t>时，是可以进行补救措施的，从而</a:t>
            </a:r>
            <a:r>
              <a:rPr lang="en-US" altLang="zh-CN" sz="900" dirty="0" smtClean="0"/>
              <a:t>app</a:t>
            </a:r>
            <a:r>
              <a:rPr lang="zh-CN" altLang="en-US" sz="900" dirty="0" smtClean="0"/>
              <a:t>也可以不闪退。（线程池）</a:t>
            </a:r>
            <a:endParaRPr lang="en-US" altLang="zh-CN" sz="900" dirty="0" smtClean="0"/>
          </a:p>
          <a:p>
            <a:endParaRPr lang="en-US" altLang="zh-CN" sz="14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线程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概念和状态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00" y="962158"/>
            <a:ext cx="5444473" cy="3634362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1056443" y="2095130"/>
            <a:ext cx="5264457" cy="594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000" b="1" dirty="0" smtClean="0"/>
              <a:t>1.Android</a:t>
            </a:r>
            <a:r>
              <a:rPr lang="zh-CN" altLang="en-US" sz="1000" b="1" dirty="0"/>
              <a:t>多线程的两个</a:t>
            </a:r>
            <a:r>
              <a:rPr lang="zh-CN" altLang="en-US" sz="1000" b="1" dirty="0" smtClean="0"/>
              <a:t>原则</a:t>
            </a:r>
            <a:endParaRPr lang="en-US" altLang="zh-CN" sz="1000" b="1" dirty="0"/>
          </a:p>
          <a:p>
            <a:pPr>
              <a:lnSpc>
                <a:spcPct val="100000"/>
              </a:lnSpc>
            </a:pPr>
            <a:r>
              <a:rPr lang="en-US" altLang="zh-CN" sz="1000" dirty="0"/>
              <a:t>1</a:t>
            </a:r>
            <a:r>
              <a:rPr lang="zh-CN" altLang="en-US" sz="1000" dirty="0"/>
              <a:t>）不要阻塞</a:t>
            </a:r>
            <a:r>
              <a:rPr lang="en-US" altLang="zh-CN" sz="1000" dirty="0"/>
              <a:t>UI</a:t>
            </a:r>
            <a:r>
              <a:rPr lang="zh-CN" altLang="en-US" sz="1000" dirty="0"/>
              <a:t>线程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en-US" altLang="zh-CN" sz="1000" dirty="0"/>
              <a:t>2</a:t>
            </a:r>
            <a:r>
              <a:rPr lang="zh-CN" altLang="en-US" sz="1000" dirty="0"/>
              <a:t>）不要在非</a:t>
            </a:r>
            <a:r>
              <a:rPr lang="en-US" altLang="zh-CN" sz="1000" dirty="0"/>
              <a:t>UI</a:t>
            </a:r>
            <a:r>
              <a:rPr lang="zh-CN" altLang="en-US" sz="1000" dirty="0"/>
              <a:t>线程里访问</a:t>
            </a:r>
            <a:r>
              <a:rPr lang="en-US" altLang="zh-CN" sz="1000" dirty="0" smtClean="0"/>
              <a:t>View</a:t>
            </a:r>
            <a:r>
              <a:rPr lang="zh-CN" altLang="en-US" sz="1000" dirty="0" smtClean="0"/>
              <a:t>组件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2.CPU</a:t>
            </a:r>
            <a:r>
              <a:rPr lang="zh-CN" altLang="en-US" sz="1000" b="1" dirty="0" smtClean="0"/>
              <a:t>超线程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dirty="0"/>
              <a:t>现在的</a:t>
            </a:r>
            <a:r>
              <a:rPr lang="en-US" altLang="zh-CN" sz="1000" dirty="0"/>
              <a:t>CPU</a:t>
            </a:r>
            <a:r>
              <a:rPr lang="zh-CN" altLang="en-US" sz="1000" dirty="0"/>
              <a:t>架构一般都采用超线程技术来更好地满足多线程运行的</a:t>
            </a:r>
            <a:r>
              <a:rPr lang="zh-CN" altLang="en-US" sz="1000" dirty="0" smtClean="0"/>
              <a:t>情况。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例如</a:t>
            </a:r>
            <a:r>
              <a:rPr lang="zh-CN" altLang="en-US" sz="1000" dirty="0"/>
              <a:t>：</a:t>
            </a:r>
            <a:r>
              <a:rPr lang="en-US" altLang="zh-CN" sz="1000" dirty="0"/>
              <a:t>4</a:t>
            </a:r>
            <a:r>
              <a:rPr lang="zh-CN" altLang="en-US" sz="1000" dirty="0"/>
              <a:t>核（</a:t>
            </a:r>
            <a:r>
              <a:rPr lang="en-US" altLang="zh-CN" sz="1000" dirty="0"/>
              <a:t>core id: 0 ~3</a:t>
            </a:r>
            <a:r>
              <a:rPr lang="zh-CN" altLang="en-US" sz="1000" dirty="0"/>
              <a:t>），通过超线程</a:t>
            </a:r>
            <a:r>
              <a:rPr lang="zh-CN" altLang="en-US" sz="1000" dirty="0" smtClean="0"/>
              <a:t>技术可模拟出</a:t>
            </a:r>
            <a:r>
              <a:rPr lang="en-US" altLang="zh-CN" sz="1000" dirty="0" smtClean="0"/>
              <a:t>8</a:t>
            </a:r>
            <a:r>
              <a:rPr lang="zh-CN" altLang="en-US" sz="1000" dirty="0" smtClean="0"/>
              <a:t>个逻辑</a:t>
            </a:r>
            <a:r>
              <a:rPr lang="en-US" altLang="zh-CN" sz="1000" dirty="0" smtClean="0"/>
              <a:t>processor</a:t>
            </a:r>
            <a:r>
              <a:rPr lang="zh-CN" altLang="en-US" sz="1000" dirty="0"/>
              <a:t>，即最多可同时运行</a:t>
            </a:r>
            <a:r>
              <a:rPr lang="en-US" altLang="zh-CN" sz="1000" dirty="0"/>
              <a:t>8</a:t>
            </a:r>
            <a:r>
              <a:rPr lang="zh-CN" altLang="en-US" sz="1000" dirty="0"/>
              <a:t>个线程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3.</a:t>
            </a:r>
            <a:r>
              <a:rPr lang="zh-CN" altLang="en-US" sz="1000" b="1" dirty="0" smtClean="0"/>
              <a:t>线程切换</a:t>
            </a:r>
            <a:endParaRPr lang="en-US" altLang="zh-CN" sz="1000" b="1" dirty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切换线程要进行</a:t>
            </a:r>
            <a:r>
              <a:rPr lang="en-US" altLang="zh-CN" sz="1000" b="1" dirty="0" smtClean="0"/>
              <a:t>CPU</a:t>
            </a:r>
            <a:r>
              <a:rPr lang="zh-CN" altLang="en-US" sz="1000" b="1" dirty="0"/>
              <a:t>上下文切换</a:t>
            </a:r>
            <a:r>
              <a:rPr lang="zh-CN" altLang="en-US" sz="1000" dirty="0"/>
              <a:t>（</a:t>
            </a:r>
            <a:r>
              <a:rPr lang="zh-CN" altLang="en-US" sz="1000" dirty="0" smtClean="0"/>
              <a:t>切换</a:t>
            </a:r>
            <a:r>
              <a:rPr lang="en-US" altLang="zh-CN" sz="1000" dirty="0" smtClean="0"/>
              <a:t>CPU</a:t>
            </a:r>
            <a:r>
              <a:rPr lang="zh-CN" altLang="en-US" sz="1000" b="1" dirty="0" smtClean="0"/>
              <a:t>寄存器</a:t>
            </a:r>
            <a:r>
              <a:rPr lang="en-US" altLang="zh-CN" sz="1000" dirty="0" smtClean="0"/>
              <a:t>[</a:t>
            </a:r>
            <a:r>
              <a:rPr lang="zh-CN" altLang="en-US" sz="1000" dirty="0" smtClean="0"/>
              <a:t>数据存储单元</a:t>
            </a:r>
            <a:r>
              <a:rPr lang="en-US" altLang="zh-CN" sz="1000" dirty="0" smtClean="0"/>
              <a:t>]</a:t>
            </a:r>
            <a:r>
              <a:rPr lang="zh-CN" altLang="en-US" sz="1000" dirty="0" smtClean="0"/>
              <a:t>和</a:t>
            </a:r>
            <a:r>
              <a:rPr lang="zh-CN" altLang="en-US" sz="1000" b="1" dirty="0" smtClean="0"/>
              <a:t>程序计数器</a:t>
            </a:r>
            <a:r>
              <a:rPr lang="en-US" altLang="zh-CN" sz="1000" dirty="0" smtClean="0"/>
              <a:t>[</a:t>
            </a:r>
            <a:r>
              <a:rPr lang="zh-CN" altLang="en-US" sz="1000" dirty="0" smtClean="0"/>
              <a:t>指令存储单元</a:t>
            </a:r>
            <a:r>
              <a:rPr lang="en-US" altLang="zh-CN" sz="1000" dirty="0" smtClean="0"/>
              <a:t>]</a:t>
            </a:r>
            <a:r>
              <a:rPr lang="zh-CN" altLang="en-US" sz="1000" dirty="0" smtClean="0"/>
              <a:t>），虽然多线程之间共享了</a:t>
            </a:r>
            <a:r>
              <a:rPr lang="zh-CN" altLang="en-US" sz="1000" b="1" dirty="0" smtClean="0"/>
              <a:t>虚拟内存和全局变量</a:t>
            </a:r>
            <a:r>
              <a:rPr lang="zh-CN" altLang="en-US" sz="1000" dirty="0" smtClean="0"/>
              <a:t>等公共资源，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但每次切换也至少</a:t>
            </a:r>
            <a:r>
              <a:rPr lang="zh-CN" altLang="en-US" sz="1000" dirty="0"/>
              <a:t>需要几十纳秒的</a:t>
            </a:r>
            <a:r>
              <a:rPr lang="zh-CN" altLang="en-US" sz="1000" dirty="0" smtClean="0"/>
              <a:t>时间。如果</a:t>
            </a:r>
            <a:r>
              <a:rPr lang="zh-CN" altLang="en-US" sz="1000" dirty="0"/>
              <a:t>线程数量过多，需频繁</a:t>
            </a:r>
            <a:r>
              <a:rPr lang="zh-CN" altLang="en-US" sz="1000" dirty="0" smtClean="0"/>
              <a:t>进行切换，最终大量</a:t>
            </a:r>
            <a:r>
              <a:rPr lang="zh-CN" altLang="en-US" sz="1000" dirty="0"/>
              <a:t>时间都浪费</a:t>
            </a:r>
            <a:r>
              <a:rPr lang="zh-CN" altLang="en-US" sz="1000" dirty="0" smtClean="0"/>
              <a:t>在切换</a:t>
            </a:r>
            <a:r>
              <a:rPr lang="zh-CN" altLang="en-US" sz="1000" dirty="0"/>
              <a:t>上了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/>
              <a:t>2.</a:t>
            </a:r>
            <a:r>
              <a:rPr lang="zh-CN" altLang="en-US" sz="1000" b="1" dirty="0"/>
              <a:t> </a:t>
            </a:r>
            <a:r>
              <a:rPr lang="zh-CN" altLang="en-US" sz="1000" b="1" dirty="0" smtClean="0"/>
              <a:t>线程池的使用建议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如果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类型属于如下情况，在使用线程池时，要使用不同的线程数量。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b="1" dirty="0"/>
              <a:t>IO</a:t>
            </a:r>
            <a:r>
              <a:rPr lang="zh-CN" altLang="en-US" sz="1000" b="1" dirty="0"/>
              <a:t>密集型</a:t>
            </a:r>
            <a:r>
              <a:rPr lang="zh-CN" altLang="en-US" sz="1000" dirty="0"/>
              <a:t>（频繁</a:t>
            </a:r>
            <a:r>
              <a:rPr lang="zh-CN" altLang="en-US" sz="1000" dirty="0" smtClean="0"/>
              <a:t>触发</a:t>
            </a:r>
            <a:r>
              <a:rPr lang="zh-CN" altLang="en-US" sz="1000" dirty="0"/>
              <a:t> </a:t>
            </a:r>
            <a:r>
              <a:rPr lang="zh-CN" altLang="en-US" sz="1000" dirty="0" smtClean="0"/>
              <a:t>主动</a:t>
            </a:r>
            <a:r>
              <a:rPr lang="zh-CN" altLang="en-US" sz="1000" dirty="0"/>
              <a:t>上下文</a:t>
            </a:r>
            <a:r>
              <a:rPr lang="zh-CN" altLang="en-US" sz="1000" dirty="0" smtClean="0"/>
              <a:t>切换 </a:t>
            </a:r>
            <a:r>
              <a:rPr lang="en-US" altLang="zh-CN" sz="1000" dirty="0" smtClean="0"/>
              <a:t>– </a:t>
            </a:r>
            <a:r>
              <a:rPr lang="zh-CN" altLang="en-US" sz="1000" dirty="0" smtClean="0"/>
              <a:t>例如：</a:t>
            </a:r>
            <a:r>
              <a:rPr lang="en-US" altLang="zh-CN" sz="1000" dirty="0" smtClean="0"/>
              <a:t>IO wait</a:t>
            </a:r>
            <a:r>
              <a:rPr lang="zh-CN" altLang="en-US" sz="1000" dirty="0" smtClean="0"/>
              <a:t>）</a:t>
            </a:r>
            <a:endParaRPr lang="zh-CN" altLang="en-US" sz="1000" dirty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如果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要经常</a:t>
            </a:r>
            <a:r>
              <a:rPr lang="zh-CN" altLang="en-US" sz="1000" dirty="0"/>
              <a:t>进行网络或</a:t>
            </a:r>
            <a:r>
              <a:rPr lang="zh-CN" altLang="en-US" sz="1000" dirty="0" smtClean="0"/>
              <a:t>磁盘的</a:t>
            </a:r>
            <a:r>
              <a:rPr lang="en-US" altLang="zh-CN" sz="1000" dirty="0" smtClean="0"/>
              <a:t>IO</a:t>
            </a:r>
            <a:r>
              <a:rPr lang="zh-CN" altLang="en-US" sz="1000" dirty="0"/>
              <a:t>操作，因</a:t>
            </a:r>
            <a:r>
              <a:rPr lang="en-US" altLang="zh-CN" sz="1000" dirty="0"/>
              <a:t>IO</a:t>
            </a:r>
            <a:r>
              <a:rPr lang="zh-CN" altLang="en-US" sz="1000" dirty="0" smtClean="0"/>
              <a:t>操作是通过</a:t>
            </a:r>
            <a:r>
              <a:rPr lang="en-US" altLang="zh-CN" sz="1000" dirty="0" smtClean="0"/>
              <a:t>DMA</a:t>
            </a:r>
            <a:r>
              <a:rPr lang="zh-CN" altLang="en-US" sz="1000" dirty="0"/>
              <a:t>（直接存储访问</a:t>
            </a:r>
            <a:r>
              <a:rPr lang="zh-CN" altLang="en-US" sz="1000" dirty="0" smtClean="0"/>
              <a:t>）控制器来操作而不</a:t>
            </a:r>
            <a:r>
              <a:rPr lang="zh-CN" altLang="en-US" sz="1000" dirty="0"/>
              <a:t>占用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资源，所以线程</a:t>
            </a:r>
            <a:r>
              <a:rPr lang="zh-CN" altLang="en-US" sz="1000" dirty="0"/>
              <a:t>大多</a:t>
            </a:r>
            <a:r>
              <a:rPr lang="zh-CN" altLang="en-US" sz="1000" dirty="0" smtClean="0"/>
              <a:t>时间都在</a:t>
            </a:r>
            <a:r>
              <a:rPr lang="zh-CN" altLang="en-US" sz="1000" dirty="0"/>
              <a:t>阻塞等待</a:t>
            </a:r>
            <a:r>
              <a:rPr lang="en-US" altLang="zh-CN" sz="1000" dirty="0"/>
              <a:t>IO</a:t>
            </a:r>
            <a:r>
              <a:rPr lang="zh-CN" altLang="en-US" sz="1000" dirty="0"/>
              <a:t>完成</a:t>
            </a:r>
            <a:r>
              <a:rPr lang="zh-CN" altLang="en-US" sz="1000" dirty="0" smtClean="0"/>
              <a:t>，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这时建议线程池中线程数为</a:t>
            </a:r>
            <a:r>
              <a:rPr lang="zh-CN" altLang="en-US" sz="1000" dirty="0"/>
              <a:t>：</a:t>
            </a:r>
            <a:r>
              <a:rPr lang="en-US" altLang="zh-CN" sz="1000" b="1" dirty="0"/>
              <a:t>2*CPU</a:t>
            </a:r>
            <a:r>
              <a:rPr lang="zh-CN" altLang="en-US" sz="1000" b="1" dirty="0"/>
              <a:t>核心</a:t>
            </a:r>
            <a:r>
              <a:rPr lang="zh-CN" altLang="en-US" sz="1000" b="1" dirty="0" smtClean="0"/>
              <a:t>数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2</a:t>
            </a:r>
            <a:r>
              <a:rPr lang="zh-CN" altLang="en-US" sz="1000" dirty="0" smtClean="0"/>
              <a:t>）</a:t>
            </a:r>
            <a:r>
              <a:rPr lang="en-US" altLang="zh-CN" sz="1000" b="1" dirty="0" smtClean="0"/>
              <a:t>CPU</a:t>
            </a:r>
            <a:r>
              <a:rPr lang="zh-CN" altLang="en-US" sz="1000" b="1" dirty="0" smtClean="0"/>
              <a:t>密集型</a:t>
            </a:r>
            <a:r>
              <a:rPr lang="zh-CN" altLang="en-US" sz="1000" dirty="0" smtClean="0"/>
              <a:t>（频繁触发 被动上下文切换 </a:t>
            </a:r>
            <a:r>
              <a:rPr lang="en-US" altLang="zh-CN" sz="1000" dirty="0" smtClean="0"/>
              <a:t>--  </a:t>
            </a:r>
            <a:r>
              <a:rPr lang="zh-CN" altLang="en-US" sz="1000" dirty="0" smtClean="0"/>
              <a:t>例如：</a:t>
            </a:r>
            <a:r>
              <a:rPr lang="en-US" altLang="zh-CN" sz="1000" dirty="0" err="1" smtClean="0"/>
              <a:t>cpu</a:t>
            </a:r>
            <a:r>
              <a:rPr lang="zh-CN" altLang="en-US" sz="1000" dirty="0" smtClean="0"/>
              <a:t>时间片用完）</a:t>
            </a:r>
            <a:endParaRPr lang="zh-CN" altLang="en-US" sz="1000" dirty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如果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要经常进行大量</a:t>
            </a:r>
            <a:r>
              <a:rPr lang="zh-CN" altLang="en-US" sz="1000" dirty="0"/>
              <a:t>计算</a:t>
            </a:r>
            <a:r>
              <a:rPr lang="zh-CN" altLang="en-US" sz="1000" dirty="0" smtClean="0"/>
              <a:t>（如：编</a:t>
            </a:r>
            <a:r>
              <a:rPr lang="zh-CN" altLang="en-US" sz="1000" dirty="0"/>
              <a:t>解码</a:t>
            </a:r>
            <a:r>
              <a:rPr lang="zh-CN" altLang="en-US" sz="1000" dirty="0" smtClean="0"/>
              <a:t>），因计算操作要使用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，为了减少线程切换频率，这时建议线程池中线程数为</a:t>
            </a:r>
            <a:r>
              <a:rPr lang="zh-CN" altLang="en-US" sz="1000" dirty="0"/>
              <a:t>：</a:t>
            </a:r>
            <a:r>
              <a:rPr lang="en-US" altLang="zh-CN" sz="1000" b="1" dirty="0"/>
              <a:t>CPU</a:t>
            </a:r>
            <a:r>
              <a:rPr lang="zh-CN" altLang="en-US" sz="1000" b="1" dirty="0"/>
              <a:t>核心数</a:t>
            </a:r>
            <a:r>
              <a:rPr lang="en-US" altLang="zh-CN" sz="1000" b="1" dirty="0"/>
              <a:t>+</a:t>
            </a:r>
            <a:r>
              <a:rPr lang="en-US" altLang="zh-CN" sz="1000" b="1" dirty="0" smtClean="0"/>
              <a:t>1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3.</a:t>
            </a:r>
            <a:r>
              <a:rPr lang="zh-CN" altLang="en-US" sz="1000" b="1" dirty="0" smtClean="0"/>
              <a:t>看看夸克</a:t>
            </a:r>
            <a:r>
              <a:rPr lang="en-US" altLang="zh-CN" sz="1000" b="1" dirty="0" smtClean="0"/>
              <a:t>app</a:t>
            </a:r>
            <a:r>
              <a:rPr lang="zh-CN" altLang="en-US" sz="1000" b="1" dirty="0" smtClean="0"/>
              <a:t>的线程切换情况</a:t>
            </a:r>
            <a:endParaRPr lang="en-US" altLang="zh-CN" sz="1000" b="1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5564" y="203772"/>
            <a:ext cx="9829743" cy="605765"/>
          </a:xfrm>
        </p:spPr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线程</a:t>
            </a:r>
            <a:r>
              <a:rPr lang="en-US" altLang="zh-CN" dirty="0" smtClean="0"/>
              <a:t>-</a:t>
            </a:r>
            <a:r>
              <a:rPr lang="zh-CN" altLang="en-US" dirty="0"/>
              <a:t>多</a:t>
            </a:r>
            <a:r>
              <a:rPr lang="zh-CN" altLang="en-US" dirty="0" smtClean="0"/>
              <a:t>线程</a:t>
            </a:r>
          </a:p>
          <a:p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414076" y="5709770"/>
            <a:ext cx="2842016" cy="612236"/>
            <a:chOff x="6688342" y="3737383"/>
            <a:chExt cx="2810267" cy="64779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342" y="4070805"/>
              <a:ext cx="2810267" cy="31436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8342" y="3737383"/>
              <a:ext cx="2438740" cy="33342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000" b="1" dirty="0" smtClean="0"/>
              <a:t>1.</a:t>
            </a:r>
            <a:r>
              <a:rPr lang="zh-CN" altLang="en-US" sz="1000" b="1" dirty="0" smtClean="0"/>
              <a:t>通信</a:t>
            </a:r>
            <a:endParaRPr lang="en-US" altLang="zh-CN" sz="1000" b="1" dirty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Handler</a:t>
            </a:r>
            <a:r>
              <a:rPr lang="zh-CN" altLang="en-US" sz="1000" b="1" dirty="0" smtClean="0"/>
              <a:t>（共享内存）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zh-CN" altLang="en-US" sz="1000" b="1" dirty="0" smtClean="0"/>
              <a:t>工作原理</a:t>
            </a:r>
            <a:r>
              <a:rPr lang="zh-CN" altLang="en-US" sz="1000" dirty="0" smtClean="0"/>
              <a:t>：一个带有</a:t>
            </a:r>
            <a:r>
              <a:rPr lang="en-US" altLang="zh-CN" sz="1000" dirty="0" err="1" smtClean="0"/>
              <a:t>looper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thread</a:t>
            </a:r>
            <a:r>
              <a:rPr lang="zh-CN" altLang="en-US" sz="1000" dirty="0" smtClean="0"/>
              <a:t>，这个</a:t>
            </a:r>
            <a:r>
              <a:rPr lang="en-US" altLang="zh-CN" sz="1000" dirty="0" err="1" smtClean="0"/>
              <a:t>looper</a:t>
            </a:r>
            <a:r>
              <a:rPr lang="zh-CN" altLang="en-US" sz="1000" dirty="0" smtClean="0"/>
              <a:t>会持有一个链表结构的队列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MessageQueue</a:t>
            </a:r>
            <a:r>
              <a:rPr lang="en-US" altLang="zh-CN" sz="1000" dirty="0" smtClean="0"/>
              <a:t>[</a:t>
            </a:r>
            <a:r>
              <a:rPr lang="en-US" altLang="zh-CN" sz="1000" dirty="0" err="1" smtClean="0"/>
              <a:t>message.next</a:t>
            </a:r>
            <a:r>
              <a:rPr lang="en-US" altLang="zh-CN" sz="1000" dirty="0" smtClean="0"/>
              <a:t>]) </a:t>
            </a:r>
            <a:r>
              <a:rPr lang="zh-CN" altLang="en-US" sz="1000" dirty="0" smtClean="0"/>
              <a:t>，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在向队列插入</a:t>
            </a:r>
            <a:r>
              <a:rPr lang="en-US" altLang="zh-CN" sz="1000" dirty="0" smtClean="0"/>
              <a:t>Message</a:t>
            </a:r>
            <a:r>
              <a:rPr lang="zh-CN" altLang="en-US" sz="1000" dirty="0" smtClean="0"/>
              <a:t>时，会将</a:t>
            </a:r>
            <a:r>
              <a:rPr lang="en-US" altLang="zh-CN" sz="1000" dirty="0" smtClean="0"/>
              <a:t>Message</a:t>
            </a:r>
            <a:r>
              <a:rPr lang="zh-CN" altLang="en-US" sz="1000" dirty="0" smtClean="0"/>
              <a:t>以发生时间</a:t>
            </a:r>
            <a:r>
              <a:rPr lang="en-US" altLang="zh-CN" sz="1000" dirty="0" smtClean="0"/>
              <a:t>(when)</a:t>
            </a:r>
            <a:r>
              <a:rPr lang="zh-CN" altLang="en-US" sz="1000" dirty="0" smtClean="0"/>
              <a:t>的先后顺序插入到</a:t>
            </a:r>
            <a:r>
              <a:rPr lang="zh-CN" altLang="en-US" sz="1000" dirty="0"/>
              <a:t>队列（</a:t>
            </a:r>
            <a:r>
              <a:rPr lang="zh-CN" altLang="en-US" sz="1000" b="1" dirty="0"/>
              <a:t>有序</a:t>
            </a:r>
            <a:r>
              <a:rPr lang="zh-CN" altLang="en-US" sz="1000" b="1" dirty="0" smtClean="0"/>
              <a:t>队列</a:t>
            </a:r>
            <a:r>
              <a:rPr lang="zh-CN" altLang="en-US" sz="1000" dirty="0" smtClean="0"/>
              <a:t>）中；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dirty="0" err="1" smtClean="0"/>
              <a:t>looper</a:t>
            </a:r>
            <a:r>
              <a:rPr lang="zh-CN" altLang="en-US" sz="1000" dirty="0" smtClean="0"/>
              <a:t>所在线程会以</a:t>
            </a:r>
            <a:r>
              <a:rPr lang="zh-CN" altLang="en-US" sz="1000" b="1" dirty="0"/>
              <a:t>无限</a:t>
            </a:r>
            <a:r>
              <a:rPr lang="zh-CN" altLang="en-US" sz="1000" b="1" dirty="0" smtClean="0"/>
              <a:t>循环</a:t>
            </a:r>
            <a:r>
              <a:rPr lang="en-US" altLang="zh-CN" sz="1000" dirty="0"/>
              <a:t>[</a:t>
            </a:r>
            <a:r>
              <a:rPr lang="en-US" altLang="zh-CN" sz="1000" dirty="0" smtClean="0"/>
              <a:t>for(;;)]</a:t>
            </a:r>
            <a:r>
              <a:rPr lang="zh-CN" altLang="en-US" sz="1000" dirty="0" smtClean="0"/>
              <a:t>的方式遍历这个队列，如果队列为空或</a:t>
            </a:r>
            <a:r>
              <a:rPr lang="en-US" altLang="zh-CN" sz="1000" dirty="0" smtClean="0"/>
              <a:t>Message</a:t>
            </a:r>
            <a:r>
              <a:rPr lang="zh-CN" altLang="en-US" sz="1000" dirty="0" smtClean="0"/>
              <a:t>时间未到，那么该线程会处于</a:t>
            </a:r>
            <a:r>
              <a:rPr lang="zh-CN" altLang="en-US" sz="1000" b="1" dirty="0" smtClean="0"/>
              <a:t>等待状态</a:t>
            </a:r>
            <a:r>
              <a:rPr lang="zh-CN" altLang="en-US" sz="1000" dirty="0" smtClean="0"/>
              <a:t>（释放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资源），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b="1" dirty="0" smtClean="0"/>
              <a:t>只有队列头部的消息时间到</a:t>
            </a:r>
            <a:r>
              <a:rPr lang="zh-CN" altLang="en-US" sz="1000" dirty="0" smtClean="0"/>
              <a:t>，线程的等待状态才会被唤醒，这时</a:t>
            </a:r>
            <a:r>
              <a:rPr lang="en-US" altLang="zh-CN" sz="1000" dirty="0" err="1" smtClean="0"/>
              <a:t>looper</a:t>
            </a:r>
            <a:r>
              <a:rPr lang="zh-CN" altLang="en-US" sz="1000" dirty="0" smtClean="0"/>
              <a:t>会调用</a:t>
            </a:r>
            <a:r>
              <a:rPr lang="en-US" altLang="zh-CN" sz="1000" dirty="0" smtClean="0"/>
              <a:t>Handler</a:t>
            </a:r>
            <a:r>
              <a:rPr lang="zh-CN" altLang="en-US" sz="1000" dirty="0" smtClean="0"/>
              <a:t>的</a:t>
            </a:r>
            <a:r>
              <a:rPr lang="en-US" altLang="zh-CN" sz="1000" dirty="0" err="1" smtClean="0"/>
              <a:t>dispatchMessage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msg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，最后就会调用到</a:t>
            </a:r>
            <a:r>
              <a:rPr lang="en-US" altLang="zh-CN" sz="1000" dirty="0" err="1" smtClean="0"/>
              <a:t>handleMessage</a:t>
            </a:r>
            <a:r>
              <a:rPr lang="en-US" altLang="zh-CN" sz="1000" dirty="0" smtClean="0"/>
              <a:t>(…)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如上只是整体上的流程，我们一般发送的消息都是同步消息，实际上还有高优先级的异步消息（例如：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线程的负责</a:t>
            </a:r>
            <a:r>
              <a:rPr lang="en-US" altLang="zh-CN" sz="1000" dirty="0" smtClean="0"/>
              <a:t>view</a:t>
            </a:r>
            <a:r>
              <a:rPr lang="zh-CN" altLang="en-US" sz="1000" dirty="0" smtClean="0"/>
              <a:t>刷新</a:t>
            </a:r>
            <a:r>
              <a:rPr lang="en-US" altLang="zh-CN" sz="1000" dirty="0" smtClean="0"/>
              <a:t>Message</a:t>
            </a:r>
            <a:r>
              <a:rPr lang="zh-CN" altLang="en-US" sz="1000" dirty="0" smtClean="0"/>
              <a:t>），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队列是</a:t>
            </a:r>
            <a:r>
              <a:rPr lang="zh-CN" altLang="en-US" sz="1000" dirty="0"/>
              <a:t>通过屏障消息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start~end</a:t>
            </a:r>
            <a:r>
              <a:rPr lang="en-US" altLang="zh-CN" sz="1000" dirty="0" smtClean="0"/>
              <a:t>)</a:t>
            </a:r>
            <a:r>
              <a:rPr lang="zh-CN" altLang="en-US" sz="1000" dirty="0"/>
              <a:t>来实现</a:t>
            </a:r>
            <a:r>
              <a:rPr lang="zh-CN" altLang="en-US" sz="1000" dirty="0" smtClean="0"/>
              <a:t>优先</a:t>
            </a:r>
            <a:r>
              <a:rPr lang="zh-CN" altLang="en-US" sz="1000" dirty="0"/>
              <a:t>处理</a:t>
            </a:r>
            <a:r>
              <a:rPr lang="zh-CN" altLang="en-US" sz="1000" dirty="0" smtClean="0"/>
              <a:t>异步消息的，在屏障期内只从队列中取异步消息，同步消息会被忽略。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b="1" dirty="0" smtClean="0"/>
              <a:t>2.</a:t>
            </a:r>
            <a:r>
              <a:rPr lang="zh-CN" altLang="en-US" sz="1000" b="1" dirty="0" smtClean="0"/>
              <a:t>思考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1</a:t>
            </a:r>
            <a:r>
              <a:rPr lang="zh-CN" altLang="en-US" sz="1000" dirty="0" smtClean="0"/>
              <a:t>）如果在</a:t>
            </a:r>
            <a:r>
              <a:rPr lang="en-US" altLang="zh-CN" sz="1000" dirty="0" smtClean="0"/>
              <a:t>Activity</a:t>
            </a:r>
            <a:r>
              <a:rPr lang="zh-CN" altLang="en-US" sz="1000" dirty="0" smtClean="0"/>
              <a:t>的</a:t>
            </a:r>
            <a:r>
              <a:rPr lang="en-US" altLang="zh-CN" sz="1000" dirty="0" err="1" smtClean="0"/>
              <a:t>onResume</a:t>
            </a:r>
            <a:r>
              <a:rPr lang="zh-CN" altLang="en-US" sz="1000" dirty="0" smtClean="0"/>
              <a:t>中让线程处于</a:t>
            </a:r>
            <a:r>
              <a:rPr lang="zh-CN" altLang="en-US" sz="1000" b="1" dirty="0" smtClean="0"/>
              <a:t>等待状态</a:t>
            </a:r>
            <a:r>
              <a:rPr lang="en-US" altLang="zh-CN" sz="1000" dirty="0"/>
              <a:t>(</a:t>
            </a:r>
            <a:r>
              <a:rPr lang="zh-CN" altLang="en-US" sz="1000" dirty="0"/>
              <a:t>例如</a:t>
            </a:r>
            <a:r>
              <a:rPr lang="zh-CN" altLang="en-US" sz="1000" dirty="0" smtClean="0"/>
              <a:t>：执行 </a:t>
            </a:r>
            <a:r>
              <a:rPr lang="en-US" altLang="zh-CN" sz="1000" dirty="0" err="1" smtClean="0"/>
              <a:t>obj.wait</a:t>
            </a:r>
            <a:r>
              <a:rPr lang="en-US" altLang="zh-CN" sz="1000" dirty="0" smtClean="0"/>
              <a:t>(180*1000</a:t>
            </a:r>
            <a:r>
              <a:rPr lang="en-US" altLang="zh-CN" sz="1000" dirty="0"/>
              <a:t>)) </a:t>
            </a:r>
            <a:r>
              <a:rPr lang="zh-CN" altLang="en-US" sz="1000" dirty="0"/>
              <a:t>，必然会造成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线程的</a:t>
            </a:r>
            <a:r>
              <a:rPr lang="en-US" altLang="zh-CN" sz="1000" dirty="0" smtClean="0"/>
              <a:t>ANR</a:t>
            </a:r>
            <a:r>
              <a:rPr lang="zh-CN" altLang="en-US" sz="1000" dirty="0" smtClean="0"/>
              <a:t>，但如果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线程的</a:t>
            </a:r>
            <a:r>
              <a:rPr lang="en-US" altLang="zh-CN" sz="1000" dirty="0" err="1" smtClean="0"/>
              <a:t>looper</a:t>
            </a:r>
            <a:r>
              <a:rPr lang="en-US" altLang="zh-CN" sz="1000" dirty="0" smtClean="0"/>
              <a:t> </a:t>
            </a:r>
            <a:r>
              <a:rPr lang="en-US" altLang="zh-CN" sz="1000" dirty="0" err="1" smtClean="0"/>
              <a:t>MessageQueue</a:t>
            </a:r>
            <a:r>
              <a:rPr lang="zh-CN" altLang="en-US" sz="1000" dirty="0"/>
              <a:t>中没有</a:t>
            </a:r>
            <a:r>
              <a:rPr lang="en-US" altLang="zh-CN" sz="1000" dirty="0"/>
              <a:t>Message</a:t>
            </a:r>
            <a:r>
              <a:rPr lang="zh-CN" altLang="en-US" sz="1000" dirty="0" smtClean="0"/>
              <a:t>，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线程也会</a:t>
            </a:r>
            <a:r>
              <a:rPr lang="zh-CN" altLang="en-US" sz="1000" dirty="0"/>
              <a:t>处于</a:t>
            </a:r>
            <a:r>
              <a:rPr lang="zh-CN" altLang="en-US" sz="1000" b="1" dirty="0"/>
              <a:t>等待状态</a:t>
            </a:r>
            <a:r>
              <a:rPr lang="zh-CN" altLang="en-US" sz="1000" dirty="0"/>
              <a:t>，那为啥</a:t>
            </a:r>
            <a:r>
              <a:rPr lang="zh-CN" altLang="en-US" sz="1000" dirty="0" smtClean="0"/>
              <a:t>没造成</a:t>
            </a:r>
            <a:r>
              <a:rPr lang="en-US" altLang="zh-CN" sz="1000" dirty="0"/>
              <a:t>UI</a:t>
            </a:r>
            <a:r>
              <a:rPr lang="zh-CN" altLang="en-US" sz="1000" dirty="0" smtClean="0"/>
              <a:t>线程</a:t>
            </a:r>
            <a:r>
              <a:rPr lang="en-US" altLang="zh-CN" sz="1000" dirty="0" smtClean="0"/>
              <a:t>ANR</a:t>
            </a:r>
            <a:r>
              <a:rPr lang="zh-CN" altLang="en-US" sz="1000" dirty="0" smtClean="0"/>
              <a:t>呢？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800" b="1" dirty="0" smtClean="0"/>
              <a:t>等待状态在效果上是基本一样的（函数调用阻塞</a:t>
            </a:r>
            <a:r>
              <a:rPr lang="en-US" altLang="zh-CN" sz="800" b="1" dirty="0" smtClean="0"/>
              <a:t>&amp;</a:t>
            </a:r>
            <a:r>
              <a:rPr lang="zh-CN" altLang="en-US" sz="800" b="1" dirty="0" smtClean="0"/>
              <a:t>都释放</a:t>
            </a:r>
            <a:r>
              <a:rPr lang="en-US" altLang="zh-CN" sz="800" b="1" dirty="0" err="1" smtClean="0"/>
              <a:t>cpu</a:t>
            </a:r>
            <a:r>
              <a:rPr lang="zh-CN" altLang="en-US" sz="800" b="1" dirty="0" smtClean="0"/>
              <a:t>锁），原因是</a:t>
            </a:r>
            <a:r>
              <a:rPr lang="en-US" altLang="zh-CN" sz="800" b="1" dirty="0" smtClean="0"/>
              <a:t>ANR</a:t>
            </a:r>
            <a:r>
              <a:rPr lang="zh-CN" altLang="en-US" sz="800" b="1" dirty="0" smtClean="0"/>
              <a:t>机制不是工作在</a:t>
            </a:r>
            <a:r>
              <a:rPr lang="en-US" altLang="zh-CN" sz="800" b="1" dirty="0" smtClean="0"/>
              <a:t>UI</a:t>
            </a:r>
            <a:r>
              <a:rPr lang="zh-CN" altLang="en-US" sz="800" b="1" dirty="0" smtClean="0"/>
              <a:t>线程里面的。</a:t>
            </a:r>
            <a:endParaRPr lang="en-US" altLang="zh-CN" sz="800" b="1" dirty="0" smtClean="0"/>
          </a:p>
          <a:p>
            <a:pPr>
              <a:lnSpc>
                <a:spcPct val="100000"/>
              </a:lnSpc>
            </a:pPr>
            <a:endParaRPr lang="en-US" altLang="zh-CN" sz="800" b="1" dirty="0" smtClean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2</a:t>
            </a:r>
            <a:r>
              <a:rPr lang="zh-CN" altLang="en-US" sz="1000" dirty="0" smtClean="0"/>
              <a:t>）如果在</a:t>
            </a:r>
            <a:r>
              <a:rPr lang="en-US" altLang="zh-CN" sz="1000" dirty="0" smtClean="0"/>
              <a:t>Activity</a:t>
            </a:r>
            <a:r>
              <a:rPr lang="zh-CN" altLang="en-US" sz="1000" dirty="0" smtClean="0"/>
              <a:t>中使用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线程的</a:t>
            </a:r>
            <a:r>
              <a:rPr lang="en-US" altLang="zh-CN" sz="1000" dirty="0" err="1" smtClean="0"/>
              <a:t>looper</a:t>
            </a:r>
            <a:r>
              <a:rPr lang="zh-CN" altLang="en-US" sz="1000" dirty="0" smtClean="0"/>
              <a:t>创建一个</a:t>
            </a:r>
            <a:r>
              <a:rPr lang="en-US" altLang="zh-CN" sz="1000" dirty="0" smtClean="0"/>
              <a:t>Handler</a:t>
            </a:r>
            <a:r>
              <a:rPr lang="zh-CN" altLang="en-US" sz="1000" dirty="0" smtClean="0"/>
              <a:t>的匿名内部类对象，在</a:t>
            </a:r>
            <a:r>
              <a:rPr lang="en-US" altLang="zh-CN" sz="1000" dirty="0" err="1" smtClean="0"/>
              <a:t>onResume</a:t>
            </a:r>
            <a:r>
              <a:rPr lang="en-US" altLang="zh-CN" sz="1000" dirty="0" smtClean="0"/>
              <a:t>()</a:t>
            </a:r>
            <a:r>
              <a:rPr lang="zh-CN" altLang="en-US" sz="1000" dirty="0" smtClean="0"/>
              <a:t>中通过该</a:t>
            </a:r>
            <a:r>
              <a:rPr lang="en-US" altLang="zh-CN" sz="1000" dirty="0" smtClean="0"/>
              <a:t>Handler</a:t>
            </a:r>
            <a:r>
              <a:rPr lang="zh-CN" altLang="en-US" sz="1000" dirty="0" smtClean="0"/>
              <a:t>发送了一个</a:t>
            </a:r>
            <a:r>
              <a:rPr lang="en-US" altLang="zh-CN" sz="1000" dirty="0" smtClean="0"/>
              <a:t>delay</a:t>
            </a:r>
            <a:r>
              <a:rPr lang="zh-CN" altLang="en-US" sz="1000" dirty="0" smtClean="0"/>
              <a:t>时间为</a:t>
            </a:r>
            <a:r>
              <a:rPr lang="en-US" altLang="zh-CN" sz="1000" dirty="0" smtClean="0"/>
              <a:t>1</a:t>
            </a:r>
            <a:r>
              <a:rPr lang="zh-CN" altLang="en-US" sz="1000" dirty="0" smtClean="0"/>
              <a:t>小时的</a:t>
            </a:r>
            <a:r>
              <a:rPr lang="en-US" altLang="zh-CN" sz="1000" dirty="0" smtClean="0"/>
              <a:t>Message</a:t>
            </a:r>
            <a:r>
              <a:rPr lang="zh-CN" altLang="en-US" sz="1000" dirty="0" smtClean="0"/>
              <a:t>，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如果在</a:t>
            </a:r>
            <a:r>
              <a:rPr lang="en-US" altLang="zh-CN" sz="1000" dirty="0" smtClean="0"/>
              <a:t>Message</a:t>
            </a:r>
            <a:r>
              <a:rPr lang="zh-CN" altLang="en-US" sz="1000" dirty="0" smtClean="0"/>
              <a:t>时间还未到的情况下，就通过返回键退出了当前</a:t>
            </a:r>
            <a:r>
              <a:rPr lang="en-US" altLang="zh-CN" sz="1000" dirty="0" smtClean="0"/>
              <a:t>Activity</a:t>
            </a:r>
            <a:r>
              <a:rPr lang="zh-CN" altLang="en-US" sz="1000" dirty="0" smtClean="0"/>
              <a:t>，此时会出现</a:t>
            </a:r>
            <a:r>
              <a:rPr lang="en-US" altLang="zh-CN" sz="1000" dirty="0" smtClean="0"/>
              <a:t>Activity</a:t>
            </a:r>
            <a:r>
              <a:rPr lang="zh-CN" altLang="en-US" sz="1000" dirty="0" smtClean="0"/>
              <a:t>的内存泄漏问题，请解释下内存泄漏的原因并提供具体的解决方案。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800" b="1" dirty="0" smtClean="0"/>
              <a:t>匿名内部类对象</a:t>
            </a:r>
            <a:r>
              <a:rPr lang="en-US" altLang="zh-CN" sz="800" b="1" dirty="0" smtClean="0"/>
              <a:t>handler</a:t>
            </a:r>
            <a:r>
              <a:rPr lang="zh-CN" altLang="en-US" sz="800" b="1" dirty="0" smtClean="0"/>
              <a:t>默认引用外部类对象（</a:t>
            </a:r>
            <a:r>
              <a:rPr lang="en-US" altLang="zh-CN" sz="800" b="1" dirty="0" smtClean="0"/>
              <a:t>Activity</a:t>
            </a:r>
            <a:r>
              <a:rPr lang="zh-CN" altLang="en-US" sz="800" b="1" dirty="0" smtClean="0"/>
              <a:t>），而且线程</a:t>
            </a:r>
            <a:r>
              <a:rPr lang="en-US" altLang="zh-CN" sz="800" b="1" dirty="0" err="1" smtClean="0"/>
              <a:t>looper</a:t>
            </a:r>
            <a:r>
              <a:rPr lang="zh-CN" altLang="en-US" sz="800" b="1" dirty="0"/>
              <a:t>的生命周期跟</a:t>
            </a:r>
            <a:r>
              <a:rPr lang="zh-CN" altLang="en-US" sz="800" b="1" dirty="0" smtClean="0"/>
              <a:t>所在线程</a:t>
            </a:r>
            <a:r>
              <a:rPr lang="zh-CN" altLang="en-US" sz="800" b="1" dirty="0"/>
              <a:t>是</a:t>
            </a:r>
            <a:r>
              <a:rPr lang="zh-CN" altLang="en-US" sz="800" b="1" dirty="0" smtClean="0"/>
              <a:t>一样的，此时</a:t>
            </a:r>
            <a:r>
              <a:rPr lang="en-US" altLang="zh-CN" sz="800" b="1" dirty="0" err="1"/>
              <a:t>looper</a:t>
            </a:r>
            <a:r>
              <a:rPr lang="zh-CN" altLang="en-US" sz="800" b="1" dirty="0"/>
              <a:t>已被</a:t>
            </a:r>
            <a:r>
              <a:rPr lang="en-US" altLang="zh-CN" sz="800" b="1" dirty="0"/>
              <a:t>handler</a:t>
            </a:r>
            <a:r>
              <a:rPr lang="zh-CN" altLang="en-US" sz="800" b="1" dirty="0"/>
              <a:t>引用</a:t>
            </a:r>
            <a:r>
              <a:rPr lang="zh-CN" altLang="en-US" sz="800" b="1" dirty="0" smtClean="0"/>
              <a:t>，所以</a:t>
            </a:r>
            <a:r>
              <a:rPr lang="en-US" altLang="zh-CN" sz="800" b="1" dirty="0" smtClean="0"/>
              <a:t>handler</a:t>
            </a:r>
            <a:r>
              <a:rPr lang="zh-CN" altLang="en-US" sz="800" b="1" dirty="0" smtClean="0"/>
              <a:t>无法被回收，那么引用了</a:t>
            </a:r>
            <a:r>
              <a:rPr lang="en-US" altLang="zh-CN" sz="800" b="1" dirty="0" smtClean="0"/>
              <a:t>handler</a:t>
            </a:r>
            <a:r>
              <a:rPr lang="zh-CN" altLang="en-US" sz="800" b="1" dirty="0" smtClean="0"/>
              <a:t>的</a:t>
            </a:r>
            <a:r>
              <a:rPr lang="en-US" altLang="zh-CN" sz="800" b="1" dirty="0"/>
              <a:t>Activity</a:t>
            </a:r>
            <a:r>
              <a:rPr lang="zh-CN" altLang="en-US" sz="800" b="1" dirty="0" smtClean="0"/>
              <a:t>也无法回收。</a:t>
            </a:r>
            <a:endParaRPr lang="en-US" altLang="zh-CN" sz="800" b="1" dirty="0" smtClean="0"/>
          </a:p>
          <a:p>
            <a:pPr>
              <a:lnSpc>
                <a:spcPct val="100000"/>
              </a:lnSpc>
            </a:pPr>
            <a:endParaRPr lang="en-US" altLang="zh-CN" sz="800" b="1" dirty="0" smtClean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3</a:t>
            </a:r>
            <a:r>
              <a:rPr lang="zh-CN" altLang="en-US" sz="1000" dirty="0" smtClean="0"/>
              <a:t>）</a:t>
            </a:r>
            <a:r>
              <a:rPr lang="en-US" altLang="zh-CN" sz="1000" dirty="0" err="1" smtClean="0"/>
              <a:t>Looper.myLooper</a:t>
            </a:r>
            <a:r>
              <a:rPr lang="en-US" altLang="zh-CN" sz="1000" dirty="0" smtClean="0"/>
              <a:t>() vs </a:t>
            </a:r>
            <a:r>
              <a:rPr lang="en-US" altLang="zh-CN" sz="1000" dirty="0" err="1" smtClean="0"/>
              <a:t>Looper.getMainLooper</a:t>
            </a:r>
            <a:r>
              <a:rPr lang="en-US" altLang="zh-CN" sz="1000" dirty="0" smtClean="0"/>
              <a:t>()</a:t>
            </a:r>
            <a:r>
              <a:rPr lang="zh-CN" altLang="en-US" sz="1000" dirty="0" smtClean="0"/>
              <a:t>这两个返回的值有什么不同吗？内部的实现机制是什么？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zh-CN" altLang="en-US" sz="800" b="1" dirty="0" smtClean="0"/>
              <a:t>返回值：在</a:t>
            </a:r>
            <a:r>
              <a:rPr lang="en-US" altLang="zh-CN" sz="800" b="1" dirty="0" smtClean="0"/>
              <a:t>UI</a:t>
            </a:r>
            <a:r>
              <a:rPr lang="zh-CN" altLang="en-US" sz="800" b="1" dirty="0" smtClean="0"/>
              <a:t>线程里调用就是一样的，非</a:t>
            </a:r>
            <a:r>
              <a:rPr lang="en-US" altLang="zh-CN" sz="800" b="1" dirty="0" smtClean="0"/>
              <a:t>UI</a:t>
            </a:r>
            <a:r>
              <a:rPr lang="zh-CN" altLang="en-US" sz="800" b="1" dirty="0" smtClean="0"/>
              <a:t>线程就是不一样的。实现机制：</a:t>
            </a:r>
            <a:r>
              <a:rPr lang="en-US" altLang="zh-CN" sz="800" b="1" dirty="0" err="1" smtClean="0"/>
              <a:t>LocalThread</a:t>
            </a:r>
            <a:r>
              <a:rPr lang="en-US" altLang="zh-CN" sz="800" b="1" dirty="0" smtClean="0"/>
              <a:t>/static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95564" y="203772"/>
            <a:ext cx="9829743" cy="605765"/>
          </a:xfrm>
        </p:spPr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线程</a:t>
            </a:r>
            <a:r>
              <a:rPr lang="en-US" altLang="zh-CN" dirty="0" smtClean="0"/>
              <a:t>-</a:t>
            </a:r>
            <a:r>
              <a:rPr lang="zh-CN" altLang="en-US" dirty="0"/>
              <a:t>多</a:t>
            </a:r>
            <a:r>
              <a:rPr lang="zh-CN" altLang="en-US" dirty="0" smtClean="0"/>
              <a:t>线程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通信</a:t>
            </a:r>
          </a:p>
        </p:txBody>
      </p:sp>
    </p:spTree>
    <p:extLst>
      <p:ext uri="{BB962C8B-B14F-4D97-AF65-F5344CB8AC3E}">
        <p14:creationId xmlns:p14="http://schemas.microsoft.com/office/powerpoint/2010/main" val="106646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000" b="1" dirty="0" smtClean="0"/>
              <a:t>1.</a:t>
            </a:r>
            <a:r>
              <a:rPr lang="zh-CN" altLang="en-US" sz="1000" b="1" dirty="0" smtClean="0"/>
              <a:t>描述</a:t>
            </a:r>
            <a:r>
              <a:rPr lang="zh-CN" altLang="en-US" sz="1000" dirty="0" smtClean="0"/>
              <a:t>：实现非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线程弹</a:t>
            </a:r>
            <a:r>
              <a:rPr lang="en-US" altLang="zh-CN" sz="1000" dirty="0" smtClean="0"/>
              <a:t>Toast</a:t>
            </a:r>
            <a:r>
              <a:rPr lang="zh-CN" altLang="en-US" sz="1000" dirty="0" smtClean="0"/>
              <a:t>提示。</a:t>
            </a:r>
            <a:endParaRPr lang="en-US" altLang="zh-CN" sz="1000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）通过创建一个带</a:t>
            </a:r>
            <a:r>
              <a:rPr lang="en-US" altLang="zh-CN" sz="1000" dirty="0" err="1" smtClean="0"/>
              <a:t>looper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thread</a:t>
            </a:r>
            <a:r>
              <a:rPr lang="zh-CN" altLang="en-US" sz="1000" dirty="0" smtClean="0"/>
              <a:t>来实现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）通过</a:t>
            </a:r>
            <a:r>
              <a:rPr lang="en-US" altLang="zh-CN" sz="1000" dirty="0" err="1" smtClean="0"/>
              <a:t>HandlerThread</a:t>
            </a:r>
            <a:r>
              <a:rPr lang="zh-CN" altLang="en-US" sz="1000" dirty="0" smtClean="0"/>
              <a:t>来实现</a:t>
            </a:r>
            <a:endParaRPr lang="en-US" altLang="zh-CN" sz="1000" dirty="0"/>
          </a:p>
          <a:p>
            <a:r>
              <a:rPr lang="en-US" altLang="zh-CN" sz="1000" b="1" dirty="0" smtClean="0"/>
              <a:t>2.</a:t>
            </a:r>
            <a:r>
              <a:rPr lang="zh-CN" altLang="en-US" sz="1000" b="1" dirty="0" smtClean="0"/>
              <a:t>思考</a:t>
            </a:r>
            <a:endParaRPr lang="en-US" altLang="zh-CN" sz="1000" b="1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dirty="0" err="1" smtClean="0"/>
              <a:t>HandlerThread</a:t>
            </a:r>
            <a:r>
              <a:rPr lang="zh-CN" altLang="en-US" sz="1000" dirty="0"/>
              <a:t>与普通</a:t>
            </a:r>
            <a:r>
              <a:rPr lang="en-US" altLang="zh-CN" sz="1000" dirty="0"/>
              <a:t>Thread</a:t>
            </a:r>
            <a:r>
              <a:rPr lang="zh-CN" altLang="en-US" sz="1000" dirty="0"/>
              <a:t>的区别</a:t>
            </a:r>
            <a:r>
              <a:rPr lang="zh-CN" altLang="en-US" sz="1000" dirty="0" smtClean="0"/>
              <a:t>？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/>
              <a:t>）</a:t>
            </a:r>
            <a:r>
              <a:rPr lang="zh-CN" altLang="en-US" sz="1000" dirty="0" smtClean="0"/>
              <a:t>线程资源泄漏问题</a:t>
            </a:r>
            <a:endParaRPr lang="en-US" altLang="zh-CN" sz="1000" dirty="0" smtClean="0"/>
          </a:p>
          <a:p>
            <a:r>
              <a:rPr lang="zh-CN" altLang="en-US" sz="1000" dirty="0" smtClean="0"/>
              <a:t>因为</a:t>
            </a:r>
            <a:r>
              <a:rPr lang="en-US" altLang="zh-CN" sz="1000" dirty="0" err="1" smtClean="0"/>
              <a:t>Looper</a:t>
            </a:r>
            <a:r>
              <a:rPr lang="zh-CN" altLang="en-US" sz="1000" dirty="0" smtClean="0"/>
              <a:t>存在，线程不会自己停止并销毁，要主动销毁。</a:t>
            </a:r>
            <a:endParaRPr lang="en-US" altLang="zh-CN" sz="1000" dirty="0" smtClean="0"/>
          </a:p>
          <a:p>
            <a:endParaRPr lang="en-US" altLang="zh-CN" sz="1000" dirty="0" smtClean="0"/>
          </a:p>
          <a:p>
            <a:endParaRPr lang="en-US" altLang="zh-CN" sz="1000" dirty="0" smtClean="0"/>
          </a:p>
          <a:p>
            <a:endParaRPr lang="en-US" altLang="zh-CN" sz="1000" dirty="0"/>
          </a:p>
          <a:p>
            <a:endParaRPr lang="en-US" altLang="zh-CN" sz="1000" dirty="0"/>
          </a:p>
          <a:p>
            <a:r>
              <a:rPr lang="en-US" altLang="zh-CN" sz="1000" dirty="0" smtClean="0"/>
              <a:t>3</a:t>
            </a:r>
            <a:r>
              <a:rPr lang="zh-CN" altLang="en-US" sz="1000" dirty="0" smtClean="0"/>
              <a:t>）案例的用途</a:t>
            </a:r>
            <a:endParaRPr lang="en-US" altLang="zh-CN" sz="1000" dirty="0" smtClean="0"/>
          </a:p>
          <a:p>
            <a:r>
              <a:rPr lang="zh-CN" altLang="en-US" sz="1000" dirty="0" smtClean="0"/>
              <a:t>为什么要创建一个线程来显示</a:t>
            </a:r>
            <a:r>
              <a:rPr lang="en-US" altLang="zh-CN" sz="1000" dirty="0" smtClean="0"/>
              <a:t>Toast</a:t>
            </a:r>
            <a:r>
              <a:rPr lang="zh-CN" altLang="en-US" sz="1000" dirty="0" smtClean="0"/>
              <a:t>呢？不是可以直接用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线程的</a:t>
            </a:r>
            <a:r>
              <a:rPr lang="en-US" altLang="zh-CN" sz="1000" dirty="0" smtClean="0"/>
              <a:t>Handler</a:t>
            </a:r>
            <a:r>
              <a:rPr lang="zh-CN" altLang="en-US" sz="1000" dirty="0" smtClean="0"/>
              <a:t>吗？</a:t>
            </a:r>
            <a:endParaRPr lang="en-US" altLang="zh-CN" sz="1000" dirty="0" smtClean="0"/>
          </a:p>
          <a:p>
            <a:r>
              <a:rPr lang="zh-CN" altLang="en-US" sz="1000" b="1" dirty="0" smtClean="0"/>
              <a:t>因</a:t>
            </a:r>
            <a:r>
              <a:rPr lang="en-US" altLang="zh-CN" sz="1000" b="1" dirty="0" smtClean="0"/>
              <a:t>UI</a:t>
            </a:r>
            <a:r>
              <a:rPr lang="zh-CN" altLang="en-US" sz="1000" b="1" dirty="0" smtClean="0"/>
              <a:t>线程有出现</a:t>
            </a:r>
            <a:r>
              <a:rPr lang="en-US" altLang="zh-CN" sz="1000" b="1" dirty="0" smtClean="0"/>
              <a:t>Crash</a:t>
            </a:r>
            <a:r>
              <a:rPr lang="zh-CN" altLang="en-US" sz="1000" b="1" dirty="0" smtClean="0"/>
              <a:t>或</a:t>
            </a:r>
            <a:r>
              <a:rPr lang="en-US" altLang="zh-CN" sz="1000" b="1" dirty="0" err="1" smtClean="0"/>
              <a:t>Anr</a:t>
            </a:r>
            <a:r>
              <a:rPr lang="zh-CN" altLang="en-US" sz="1000" b="1" dirty="0" smtClean="0"/>
              <a:t>的时候，此时</a:t>
            </a:r>
            <a:r>
              <a:rPr lang="en-US" altLang="zh-CN" sz="1000" b="1" dirty="0" smtClean="0"/>
              <a:t>UI</a:t>
            </a:r>
            <a:r>
              <a:rPr lang="zh-CN" altLang="en-US" sz="1000" b="1" dirty="0" smtClean="0"/>
              <a:t>线程就不能工作了！</a:t>
            </a:r>
            <a:endParaRPr lang="en-US" altLang="zh-CN" sz="1000" b="1" dirty="0" smtClean="0"/>
          </a:p>
          <a:p>
            <a:r>
              <a:rPr lang="en-US" altLang="zh-CN" sz="1000" dirty="0" smtClean="0"/>
              <a:t>4</a:t>
            </a:r>
            <a:r>
              <a:rPr lang="zh-CN" altLang="en-US" sz="1000" dirty="0" smtClean="0"/>
              <a:t>）案例参考</a:t>
            </a:r>
            <a:endParaRPr lang="en-US" altLang="zh-CN" sz="1000" dirty="0" smtClean="0"/>
          </a:p>
          <a:p>
            <a:r>
              <a:rPr lang="en-US" altLang="zh-CN" sz="1000" dirty="0" smtClean="0"/>
              <a:t>https</a:t>
            </a:r>
            <a:r>
              <a:rPr lang="en-US" altLang="zh-CN" sz="1000" dirty="0"/>
              <a:t>://github.com/martin-1205/AndroidAdvance1/tree/main/AndroidAdvance103</a:t>
            </a:r>
            <a:endParaRPr lang="en-US" altLang="zh-CN" sz="10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线程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25" y="1038959"/>
            <a:ext cx="1861869" cy="24824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39" y="3970696"/>
            <a:ext cx="1861868" cy="2482491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5128181" y="932195"/>
            <a:ext cx="4380704" cy="2798680"/>
            <a:chOff x="5128181" y="932195"/>
            <a:chExt cx="4380704" cy="279868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181" y="932195"/>
              <a:ext cx="4380704" cy="168436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8181" y="2647039"/>
              <a:ext cx="4200667" cy="1083836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81" y="3970696"/>
            <a:ext cx="4481325" cy="4188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28181" y="4425061"/>
            <a:ext cx="4005464" cy="1962943"/>
          </a:xfrm>
          <a:prstGeom prst="rect">
            <a:avLst/>
          </a:prstGeom>
        </p:spPr>
      </p:pic>
      <p:cxnSp>
        <p:nvCxnSpPr>
          <p:cNvPr id="11" name="直接箭头连接符 10"/>
          <p:cNvCxnSpPr>
            <a:endCxn id="8" idx="1"/>
          </p:cNvCxnSpPr>
          <p:nvPr/>
        </p:nvCxnSpPr>
        <p:spPr>
          <a:xfrm>
            <a:off x="2006353" y="1774377"/>
            <a:ext cx="3121828" cy="240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672179" y="1402672"/>
            <a:ext cx="2456002" cy="877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5" idx="1"/>
          </p:cNvCxnSpPr>
          <p:nvPr/>
        </p:nvCxnSpPr>
        <p:spPr>
          <a:xfrm>
            <a:off x="9145838" y="4083728"/>
            <a:ext cx="589301" cy="112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547891" y="3107184"/>
            <a:ext cx="2565252" cy="223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4" y="3286222"/>
            <a:ext cx="1922101" cy="1032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通过思维导图来了解课程的大概内</a:t>
            </a:r>
            <a:endParaRPr lang="en-US" altLang="zh-CN" sz="1400" dirty="0" smtClean="0"/>
          </a:p>
          <a:p>
            <a:r>
              <a:rPr lang="en-US" altLang="zh-CN" sz="1400" dirty="0" smtClean="0"/>
              <a:t>2.</a:t>
            </a:r>
            <a:r>
              <a:rPr lang="zh-CN" altLang="en-US" sz="1400" dirty="0" smtClean="0"/>
              <a:t>课程中所分享案例的</a:t>
            </a:r>
            <a:r>
              <a:rPr lang="en-US" altLang="zh-CN" sz="1400" dirty="0" err="1" smtClean="0"/>
              <a:t>github</a:t>
            </a:r>
            <a:r>
              <a:rPr lang="zh-CN" altLang="en-US" sz="1400" dirty="0" smtClean="0"/>
              <a:t>源码</a:t>
            </a:r>
            <a:r>
              <a:rPr lang="en-US" altLang="zh-CN" sz="1400" dirty="0"/>
              <a:t> </a:t>
            </a:r>
            <a:r>
              <a:rPr lang="en-US" altLang="zh-CN" sz="1000" dirty="0" smtClean="0"/>
              <a:t>https</a:t>
            </a:r>
            <a:r>
              <a:rPr lang="en-US" altLang="zh-CN" sz="1000" dirty="0"/>
              <a:t>://github.com/martin-1205/AndroidAdvance1</a:t>
            </a:r>
            <a:endParaRPr lang="en-US" altLang="zh-CN" sz="1000" dirty="0" smtClean="0"/>
          </a:p>
          <a:p>
            <a:endParaRPr lang="en-US" altLang="zh-CN" sz="14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课程导图</a:t>
            </a:r>
            <a:r>
              <a:rPr lang="en-US" altLang="zh-CN" dirty="0" smtClean="0">
                <a:solidFill>
                  <a:schemeClr val="accent1"/>
                </a:solidFill>
              </a:rPr>
              <a:t>&amp;</a:t>
            </a:r>
            <a:r>
              <a:rPr lang="zh-CN" altLang="en-US" dirty="0" smtClean="0">
                <a:solidFill>
                  <a:schemeClr val="accent1"/>
                </a:solidFill>
              </a:rPr>
              <a:t>案例源码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11" y="1737077"/>
            <a:ext cx="5113521" cy="45532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94" y="1917024"/>
            <a:ext cx="4962976" cy="4443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000" b="1" dirty="0" smtClean="0"/>
              <a:t>1.</a:t>
            </a:r>
            <a:r>
              <a:rPr lang="zh-CN" altLang="en-US" sz="1000" b="1" dirty="0" smtClean="0"/>
              <a:t>描述</a:t>
            </a:r>
            <a:r>
              <a:rPr lang="zh-CN" altLang="en-US" sz="1000" dirty="0"/>
              <a:t> </a:t>
            </a:r>
            <a:r>
              <a:rPr lang="zh-CN" altLang="en-US" sz="900" dirty="0" smtClean="0"/>
              <a:t>对比不同优先级的线程对</a:t>
            </a:r>
            <a:r>
              <a:rPr lang="en-US" altLang="zh-CN" sz="900" dirty="0" smtClean="0"/>
              <a:t>CPU</a:t>
            </a:r>
            <a:r>
              <a:rPr lang="zh-CN" altLang="en-US" sz="900" dirty="0" smtClean="0"/>
              <a:t>的抢占能力</a:t>
            </a:r>
            <a:endParaRPr lang="en-US" altLang="zh-CN" sz="900" dirty="0" smtClean="0"/>
          </a:p>
          <a:p>
            <a:r>
              <a:rPr lang="en-US" altLang="zh-CN" sz="1000" b="1" dirty="0" smtClean="0"/>
              <a:t>2.</a:t>
            </a:r>
            <a:r>
              <a:rPr lang="zh-CN" altLang="en-US" sz="1000" b="1" dirty="0" smtClean="0"/>
              <a:t>实现</a:t>
            </a:r>
            <a:r>
              <a:rPr lang="zh-CN" altLang="en-US" sz="1000" dirty="0"/>
              <a:t> </a:t>
            </a:r>
            <a:r>
              <a:rPr lang="zh-CN" altLang="en-US" sz="900" dirty="0" smtClean="0"/>
              <a:t>首先创建三个不同优先级（</a:t>
            </a:r>
            <a:r>
              <a:rPr lang="zh-CN" altLang="zh-CN" sz="900" i="1" dirty="0" smtClean="0">
                <a:solidFill>
                  <a:srgbClr val="871094"/>
                </a:solidFill>
                <a:latin typeface="Consolas" panose="020B0609020204030204" pitchFamily="49" charset="0"/>
              </a:rPr>
              <a:t>BACKGROUND</a:t>
            </a:r>
            <a:r>
              <a:rPr lang="en-US" altLang="zh-CN" sz="900" i="1" dirty="0" smtClean="0">
                <a:solidFill>
                  <a:srgbClr val="871094"/>
                </a:solidFill>
                <a:latin typeface="Consolas" panose="020B0609020204030204" pitchFamily="49" charset="0"/>
              </a:rPr>
              <a:t>/</a:t>
            </a:r>
            <a:r>
              <a:rPr lang="zh-CN" altLang="zh-CN" sz="900" i="1" dirty="0" smtClean="0">
                <a:solidFill>
                  <a:srgbClr val="871094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CN" sz="900" i="1" dirty="0" smtClean="0">
                <a:solidFill>
                  <a:srgbClr val="871094"/>
                </a:solidFill>
                <a:latin typeface="Consolas" panose="020B0609020204030204" pitchFamily="49" charset="0"/>
              </a:rPr>
              <a:t>/</a:t>
            </a:r>
            <a:r>
              <a:rPr lang="zh-CN" altLang="zh-CN" sz="900" i="1" dirty="0" smtClean="0">
                <a:solidFill>
                  <a:srgbClr val="871094"/>
                </a:solidFill>
                <a:latin typeface="Consolas" panose="020B0609020204030204" pitchFamily="49" charset="0"/>
              </a:rPr>
              <a:t>FOREGROUND</a:t>
            </a:r>
            <a:r>
              <a:rPr lang="zh-CN" altLang="en-US" sz="900" dirty="0" smtClean="0"/>
              <a:t>）</a:t>
            </a:r>
            <a:r>
              <a:rPr lang="zh-CN" altLang="en-US" sz="900" dirty="0"/>
              <a:t>的</a:t>
            </a:r>
            <a:r>
              <a:rPr lang="zh-CN" altLang="en-US" sz="900" dirty="0" smtClean="0"/>
              <a:t>线程，</a:t>
            </a:r>
            <a:endParaRPr lang="en-US" altLang="zh-CN" sz="900" dirty="0" smtClean="0"/>
          </a:p>
          <a:p>
            <a:pPr lvl="0"/>
            <a:r>
              <a:rPr lang="zh-CN" altLang="en-US" sz="900" dirty="0" smtClean="0"/>
              <a:t>且每个线程</a:t>
            </a:r>
            <a:r>
              <a:rPr lang="zh-CN" altLang="en-US" sz="900" dirty="0"/>
              <a:t>都独自从</a:t>
            </a:r>
            <a:r>
              <a:rPr lang="en-US" altLang="zh-CN" sz="900" dirty="0" smtClean="0"/>
              <a:t>0</a:t>
            </a:r>
            <a:r>
              <a:rPr lang="zh-CN" altLang="en-US" sz="900" dirty="0" smtClean="0"/>
              <a:t>开始每间隔</a:t>
            </a:r>
            <a:r>
              <a:rPr lang="en-US" altLang="zh-CN" sz="900" dirty="0" smtClean="0"/>
              <a:t>5ms</a:t>
            </a:r>
            <a:r>
              <a:rPr lang="zh-CN" altLang="en-US" sz="900" dirty="0" smtClean="0"/>
              <a:t>计数一次，然后显示各自数字的变化情况。</a:t>
            </a:r>
            <a:endParaRPr lang="en-US" altLang="zh-CN" sz="900" dirty="0" smtClean="0"/>
          </a:p>
          <a:p>
            <a:r>
              <a:rPr lang="en-US" altLang="zh-CN" sz="1000" b="1" dirty="0" smtClean="0"/>
              <a:t>3.</a:t>
            </a:r>
            <a:r>
              <a:rPr lang="zh-CN" altLang="en-US" sz="1000" b="1" dirty="0" smtClean="0"/>
              <a:t>运行 </a:t>
            </a:r>
            <a:r>
              <a:rPr lang="zh-CN" altLang="en-US" sz="900" dirty="0" smtClean="0"/>
              <a:t>从右侧的测试结果可以明显看出，</a:t>
            </a:r>
            <a:r>
              <a:rPr lang="en-US" altLang="zh-CN" sz="900" dirty="0" smtClean="0"/>
              <a:t>background</a:t>
            </a:r>
            <a:r>
              <a:rPr lang="zh-CN" altLang="en-US" sz="900" dirty="0" smtClean="0"/>
              <a:t>比</a:t>
            </a:r>
            <a:r>
              <a:rPr lang="en-US" altLang="zh-CN" sz="900" dirty="0" smtClean="0"/>
              <a:t>default</a:t>
            </a:r>
            <a:r>
              <a:rPr lang="zh-CN" altLang="en-US" sz="900" dirty="0"/>
              <a:t>优先级的</a:t>
            </a:r>
            <a:r>
              <a:rPr lang="zh-CN" altLang="en-US" sz="900" dirty="0" smtClean="0"/>
              <a:t>线程对</a:t>
            </a:r>
            <a:r>
              <a:rPr lang="en-US" altLang="zh-CN" sz="900" dirty="0" smtClean="0"/>
              <a:t>CPU</a:t>
            </a:r>
            <a:r>
              <a:rPr lang="zh-CN" altLang="en-US" sz="900" dirty="0" smtClean="0"/>
              <a:t>的</a:t>
            </a:r>
            <a:endParaRPr lang="en-US" altLang="zh-CN" sz="900" dirty="0" smtClean="0"/>
          </a:p>
          <a:p>
            <a:r>
              <a:rPr lang="zh-CN" altLang="en-US" sz="900" dirty="0" smtClean="0"/>
              <a:t>抢占能力弱很多，通过</a:t>
            </a:r>
            <a:r>
              <a:rPr lang="en-US" altLang="zh-CN" sz="900" dirty="0" err="1" smtClean="0"/>
              <a:t>AsyncTask</a:t>
            </a:r>
            <a:r>
              <a:rPr lang="zh-CN" altLang="en-US" sz="900" dirty="0" smtClean="0"/>
              <a:t>创建的</a:t>
            </a:r>
            <a:r>
              <a:rPr lang="zh-CN" altLang="en-US" sz="900" dirty="0"/>
              <a:t>线程优先级是</a:t>
            </a:r>
            <a:r>
              <a:rPr lang="en-US" altLang="zh-CN" sz="900" dirty="0" smtClean="0"/>
              <a:t>Background</a:t>
            </a:r>
            <a:r>
              <a:rPr lang="zh-CN" altLang="en-US" sz="900" dirty="0"/>
              <a:t>；</a:t>
            </a:r>
            <a:r>
              <a:rPr lang="zh-CN" altLang="en-US" sz="900" dirty="0" smtClean="0"/>
              <a:t>而</a:t>
            </a:r>
            <a:r>
              <a:rPr lang="en-US" altLang="zh-CN" sz="900" dirty="0" smtClean="0"/>
              <a:t>default</a:t>
            </a:r>
            <a:r>
              <a:rPr lang="zh-CN" altLang="en-US" sz="900" dirty="0" smtClean="0"/>
              <a:t>比</a:t>
            </a:r>
            <a:r>
              <a:rPr lang="en-US" altLang="zh-CN" sz="900" dirty="0" smtClean="0"/>
              <a:t>foreground</a:t>
            </a:r>
          </a:p>
          <a:p>
            <a:r>
              <a:rPr lang="zh-CN" altLang="en-US" sz="900" dirty="0" smtClean="0"/>
              <a:t>优先级的抢占能力仅相差一点，而我们平时手动创建的线程优先级都是</a:t>
            </a:r>
            <a:r>
              <a:rPr lang="en-US" altLang="zh-CN" sz="900" dirty="0" smtClean="0"/>
              <a:t>default</a:t>
            </a:r>
            <a:r>
              <a:rPr lang="zh-CN" altLang="en-US" sz="900" dirty="0" smtClean="0"/>
              <a:t>的。</a:t>
            </a:r>
            <a:endParaRPr lang="en-US" altLang="zh-CN" sz="900" b="1" dirty="0" smtClean="0"/>
          </a:p>
          <a:p>
            <a:r>
              <a:rPr lang="en-US" altLang="zh-CN" sz="900" b="1" dirty="0" smtClean="0"/>
              <a:t>4.CPU</a:t>
            </a:r>
            <a:r>
              <a:rPr lang="zh-CN" altLang="en-US" sz="900" b="1" dirty="0" smtClean="0"/>
              <a:t>负载均衡 </a:t>
            </a:r>
            <a:r>
              <a:rPr lang="zh-CN" altLang="en-US" sz="1000" dirty="0" smtClean="0"/>
              <a:t>我们知道，如果线程数量太多，时间就会浪费在</a:t>
            </a:r>
            <a:r>
              <a:rPr lang="en-US" altLang="zh-CN" sz="1000" dirty="0"/>
              <a:t>CPU</a:t>
            </a:r>
            <a:r>
              <a:rPr lang="zh-CN" altLang="en-US" sz="1000" dirty="0" smtClean="0"/>
              <a:t>上下文切换</a:t>
            </a:r>
            <a:r>
              <a:rPr lang="zh-CN" altLang="en-US" sz="1000" dirty="0"/>
              <a:t>上了</a:t>
            </a:r>
            <a:r>
              <a:rPr lang="zh-CN" altLang="en-US" sz="1000" dirty="0" smtClean="0"/>
              <a:t>，</a:t>
            </a:r>
            <a:endParaRPr lang="en-US" altLang="zh-CN" sz="1000" dirty="0" smtClean="0"/>
          </a:p>
          <a:p>
            <a:r>
              <a:rPr lang="zh-CN" altLang="en-US" sz="1000" dirty="0"/>
              <a:t>一般建议</a:t>
            </a:r>
            <a:r>
              <a:rPr lang="en-US" altLang="zh-CN" sz="1000" dirty="0" smtClean="0"/>
              <a:t>CPU</a:t>
            </a:r>
            <a:r>
              <a:rPr lang="zh-CN" altLang="en-US" sz="1000" dirty="0"/>
              <a:t>的平均</a:t>
            </a:r>
            <a:r>
              <a:rPr lang="zh-CN" altLang="en-US" sz="1000" dirty="0" smtClean="0"/>
              <a:t>负载控制</a:t>
            </a:r>
            <a:r>
              <a:rPr lang="zh-CN" altLang="en-US" sz="1000" dirty="0"/>
              <a:t>在“</a:t>
            </a:r>
            <a:r>
              <a:rPr lang="en-US" altLang="zh-CN" sz="1000" dirty="0"/>
              <a:t>0.7 × processor</a:t>
            </a:r>
            <a:r>
              <a:rPr lang="zh-CN" altLang="en-US" sz="1000" dirty="0" smtClean="0"/>
              <a:t>”内。</a:t>
            </a:r>
            <a:endParaRPr lang="en-US" altLang="zh-CN" sz="1000" dirty="0" smtClean="0"/>
          </a:p>
          <a:p>
            <a:r>
              <a:rPr lang="zh-CN" altLang="en-US" sz="1000" dirty="0" smtClean="0"/>
              <a:t>假设：一个</a:t>
            </a:r>
            <a:r>
              <a:rPr lang="en-US" altLang="zh-CN" sz="1000" dirty="0" smtClean="0"/>
              <a:t>4 </a:t>
            </a:r>
            <a:r>
              <a:rPr lang="zh-CN" altLang="en-US" sz="1000" dirty="0"/>
              <a:t>核</a:t>
            </a:r>
            <a:r>
              <a:rPr lang="en-US" altLang="zh-CN" sz="1000" dirty="0"/>
              <a:t>CPU</a:t>
            </a:r>
            <a:r>
              <a:rPr lang="zh-CN" altLang="en-US" sz="1000" dirty="0"/>
              <a:t>（</a:t>
            </a:r>
            <a:r>
              <a:rPr lang="en-US" altLang="zh-CN" sz="1000" dirty="0" smtClean="0"/>
              <a:t>core id:0~3</a:t>
            </a:r>
            <a:r>
              <a:rPr lang="zh-CN" altLang="en-US" sz="1000" dirty="0" smtClean="0"/>
              <a:t>），通过超线程技术模拟出</a:t>
            </a:r>
            <a:r>
              <a:rPr lang="en-US" altLang="zh-CN" sz="1000" dirty="0" smtClean="0"/>
              <a:t>8</a:t>
            </a:r>
            <a:r>
              <a:rPr lang="zh-CN" altLang="en-US" sz="1000" dirty="0"/>
              <a:t>个</a:t>
            </a:r>
            <a:r>
              <a:rPr lang="zh-CN" altLang="en-US" sz="1000" dirty="0" smtClean="0"/>
              <a:t>逻辑</a:t>
            </a:r>
            <a:r>
              <a:rPr lang="en-US" altLang="zh-CN" sz="1000" dirty="0" smtClean="0"/>
              <a:t>processor</a:t>
            </a:r>
            <a:r>
              <a:rPr lang="zh-CN" altLang="en-US" sz="1000" dirty="0" smtClean="0"/>
              <a:t>，</a:t>
            </a:r>
            <a:endParaRPr lang="en-US" altLang="zh-CN" sz="1000" dirty="0" smtClean="0"/>
          </a:p>
          <a:p>
            <a:r>
              <a:rPr lang="zh-CN" altLang="en-US" sz="1000" dirty="0" smtClean="0"/>
              <a:t>那么该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原则上可同时运行</a:t>
            </a:r>
            <a:r>
              <a:rPr lang="en-US" altLang="zh-CN" sz="1000" dirty="0" smtClean="0"/>
              <a:t>8</a:t>
            </a:r>
            <a:r>
              <a:rPr lang="zh-CN" altLang="en-US" sz="1000" dirty="0" smtClean="0"/>
              <a:t>个线程。若运行线程的数量超过</a:t>
            </a:r>
            <a:r>
              <a:rPr lang="en-US" altLang="zh-CN" sz="1000" dirty="0" smtClean="0"/>
              <a:t>8</a:t>
            </a:r>
            <a:r>
              <a:rPr lang="zh-CN" altLang="en-US" sz="1000" dirty="0" smtClean="0"/>
              <a:t>个，就会有等待的情况，</a:t>
            </a:r>
            <a:endParaRPr lang="en-US" altLang="zh-CN" sz="1000" dirty="0" smtClean="0"/>
          </a:p>
          <a:p>
            <a:r>
              <a:rPr lang="zh-CN" altLang="en-US" sz="1000" dirty="0" smtClean="0"/>
              <a:t>那么就要通过调度策略来支持多线程的并发请求了。</a:t>
            </a:r>
            <a:endParaRPr lang="en-US" altLang="zh-CN" sz="1000" dirty="0" smtClean="0"/>
          </a:p>
          <a:p>
            <a:r>
              <a:rPr lang="en-US" altLang="zh-CN" sz="1000" dirty="0" smtClean="0"/>
              <a:t>5.</a:t>
            </a:r>
            <a:r>
              <a:rPr lang="zh-CN" altLang="en-US" sz="1000" b="1" dirty="0"/>
              <a:t>查看</a:t>
            </a:r>
            <a:r>
              <a:rPr lang="en-US" altLang="zh-CN" sz="1000" b="1" dirty="0" smtClean="0"/>
              <a:t>CPU</a:t>
            </a:r>
            <a:r>
              <a:rPr lang="zh-CN" altLang="en-US" sz="1000" b="1" dirty="0" smtClean="0"/>
              <a:t>近期负载情况 </a:t>
            </a:r>
            <a:endParaRPr lang="en-US" altLang="zh-CN" sz="1000" b="1" dirty="0" smtClean="0"/>
          </a:p>
          <a:p>
            <a:r>
              <a:rPr lang="zh-CN" altLang="en-US" sz="1000" dirty="0" smtClean="0"/>
              <a:t>通过</a:t>
            </a:r>
            <a:r>
              <a:rPr lang="en-US" altLang="zh-CN" sz="1000" dirty="0"/>
              <a:t>uptime</a:t>
            </a:r>
            <a:r>
              <a:rPr lang="zh-CN" altLang="en-US" sz="1000" dirty="0"/>
              <a:t>命令来</a:t>
            </a:r>
            <a:r>
              <a:rPr lang="zh-CN" altLang="en-US" sz="1000" dirty="0" smtClean="0"/>
              <a:t>查看</a:t>
            </a:r>
            <a:endParaRPr lang="en-US" altLang="zh-CN" sz="1000" dirty="0"/>
          </a:p>
          <a:p>
            <a:endParaRPr lang="zh-CN" altLang="en-US" sz="1000" dirty="0" smtClean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load </a:t>
            </a:r>
            <a:r>
              <a:rPr lang="en-US" altLang="zh-CN" sz="1000" dirty="0"/>
              <a:t>average</a:t>
            </a:r>
            <a:r>
              <a:rPr lang="zh-CN" altLang="en-US" sz="1000" dirty="0"/>
              <a:t>是</a:t>
            </a:r>
            <a:r>
              <a:rPr lang="en-US" altLang="zh-CN" sz="1000" dirty="0"/>
              <a:t>CPU</a:t>
            </a:r>
            <a:r>
              <a:rPr lang="zh-CN" altLang="en-US" sz="1000" dirty="0"/>
              <a:t>负载在</a:t>
            </a:r>
            <a:r>
              <a:rPr lang="en-US" altLang="zh-CN" sz="1000" dirty="0"/>
              <a:t>1min/5min/15min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平均值</a:t>
            </a:r>
            <a:endParaRPr lang="en-US" altLang="zh-CN" sz="1000" dirty="0"/>
          </a:p>
          <a:p>
            <a:pPr>
              <a:lnSpc>
                <a:spcPct val="100000"/>
              </a:lnSpc>
            </a:pPr>
            <a:r>
              <a:rPr lang="zh-CN" altLang="en-US" sz="1000" dirty="0" smtClean="0"/>
              <a:t>当前</a:t>
            </a:r>
            <a:r>
              <a:rPr lang="zh-CN" altLang="en-US" sz="1000" dirty="0"/>
              <a:t>平均负载是 </a:t>
            </a:r>
            <a:r>
              <a:rPr lang="en-US" altLang="zh-CN" sz="1000" b="1" dirty="0" smtClean="0"/>
              <a:t>7.41</a:t>
            </a:r>
            <a:r>
              <a:rPr lang="zh-CN" altLang="en-US" sz="1000" dirty="0" smtClean="0"/>
              <a:t>，意味着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的每个</a:t>
            </a:r>
            <a:r>
              <a:rPr lang="en-US" altLang="zh-CN" sz="1000" dirty="0" smtClean="0"/>
              <a:t>processor</a:t>
            </a:r>
            <a:r>
              <a:rPr lang="zh-CN" altLang="en-US" sz="1000" dirty="0" smtClean="0"/>
              <a:t>上都有</a:t>
            </a:r>
            <a:r>
              <a:rPr lang="zh-CN" altLang="en-US" sz="1000" dirty="0"/>
              <a:t>一个线程在运行</a:t>
            </a:r>
            <a:r>
              <a:rPr lang="zh-CN" altLang="en-US" sz="1000" dirty="0" smtClean="0"/>
              <a:t>，另外还有</a:t>
            </a:r>
            <a:r>
              <a:rPr lang="zh-CN" altLang="en-US" sz="1000" dirty="0"/>
              <a:t>一个线程在等待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6.</a:t>
            </a:r>
            <a:r>
              <a:rPr lang="zh-CN" altLang="en-US" sz="1000" b="1" dirty="0" smtClean="0"/>
              <a:t>案例参考</a:t>
            </a:r>
            <a:endParaRPr lang="en-US" altLang="zh-CN" sz="1000" b="1" dirty="0" smtClean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https</a:t>
            </a:r>
            <a:r>
              <a:rPr lang="en-US" altLang="zh-CN" sz="1000" dirty="0"/>
              <a:t>://github.com/martin-1205/AndroidAdvance1/tree/main/AndroidAdvance103</a:t>
            </a:r>
            <a:endParaRPr lang="en-US" altLang="zh-CN" sz="10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线程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949038"/>
            <a:ext cx="2286000" cy="304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64" y="918558"/>
            <a:ext cx="4144215" cy="15444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77" y="2532541"/>
            <a:ext cx="2931645" cy="1671814"/>
          </a:xfrm>
          <a:prstGeom prst="rect">
            <a:avLst/>
          </a:prstGeom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84731" y="624127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62" y="5083545"/>
            <a:ext cx="4955902" cy="3365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zh-CN" sz="1000" dirty="0" smtClean="0"/>
              <a:t>1.</a:t>
            </a:r>
            <a:r>
              <a:rPr lang="zh-CN" altLang="en-US" sz="1000" dirty="0" smtClean="0"/>
              <a:t>原始组件</a:t>
            </a:r>
            <a:r>
              <a:rPr lang="zh-CN" altLang="en-US" sz="1000" dirty="0"/>
              <a:t>：</a:t>
            </a:r>
            <a:r>
              <a:rPr lang="zh-CN" altLang="en-US" sz="1000" dirty="0" smtClean="0"/>
              <a:t>都</a:t>
            </a:r>
            <a:r>
              <a:rPr lang="zh-CN" altLang="en-US" sz="1000" dirty="0"/>
              <a:t>运行在</a:t>
            </a:r>
            <a:r>
              <a:rPr lang="en-US" altLang="zh-CN" sz="1000" dirty="0"/>
              <a:t>UI</a:t>
            </a:r>
            <a:r>
              <a:rPr lang="zh-CN" altLang="en-US" sz="1000" dirty="0"/>
              <a:t>线程里</a:t>
            </a:r>
            <a:r>
              <a:rPr lang="zh-CN" altLang="en-US" sz="1000" dirty="0" smtClean="0"/>
              <a:t>，均导致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的</a:t>
            </a:r>
            <a:r>
              <a:rPr lang="en-US" altLang="zh-CN" sz="1000" dirty="0" smtClean="0"/>
              <a:t>ANR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800" dirty="0" smtClean="0"/>
              <a:t>Activity/Fragment</a:t>
            </a:r>
            <a:endParaRPr lang="en-US" altLang="zh-CN" sz="8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800" dirty="0"/>
              <a:t>Service/</a:t>
            </a:r>
            <a:r>
              <a:rPr lang="en-US" altLang="zh-CN" sz="800" dirty="0" err="1"/>
              <a:t>IntentService</a:t>
            </a:r>
            <a:endParaRPr lang="en-US" altLang="zh-CN" sz="8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800" dirty="0" err="1"/>
              <a:t>BroadcastReceiver</a:t>
            </a:r>
            <a:endParaRPr lang="en-US" altLang="zh-CN" sz="800" dirty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800" dirty="0" err="1"/>
              <a:t>ContentProvider</a:t>
            </a:r>
            <a:endParaRPr lang="en-US" altLang="zh-CN" sz="800" dirty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2.AndroidX&amp;Support</a:t>
            </a:r>
            <a:r>
              <a:rPr lang="zh-CN" altLang="en-US" sz="1000" dirty="0" smtClean="0"/>
              <a:t>库（</a:t>
            </a:r>
            <a:r>
              <a:rPr lang="en-US" altLang="zh-CN" sz="1000" dirty="0" smtClean="0"/>
              <a:t>Best Practice</a:t>
            </a:r>
            <a:r>
              <a:rPr lang="zh-CN" altLang="en-US" sz="1000" dirty="0" smtClean="0"/>
              <a:t>） 其中</a:t>
            </a:r>
            <a:r>
              <a:rPr lang="en-US" altLang="zh-CN" sz="1000" dirty="0" smtClean="0"/>
              <a:t>support</a:t>
            </a:r>
            <a:r>
              <a:rPr lang="zh-CN" altLang="en-US" sz="1000" dirty="0" smtClean="0"/>
              <a:t>库到</a:t>
            </a:r>
            <a:r>
              <a:rPr lang="en-US" altLang="zh-CN" sz="1000" dirty="0" smtClean="0"/>
              <a:t>28</a:t>
            </a:r>
            <a:r>
              <a:rPr lang="zh-CN" altLang="en-US" sz="1000" dirty="0" smtClean="0"/>
              <a:t>版本后就不再更新</a:t>
            </a:r>
            <a:endParaRPr lang="en-US" altLang="zh-CN" sz="1000" dirty="0" smtClean="0"/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3.Jetpack </a:t>
            </a:r>
            <a:r>
              <a:rPr lang="zh-CN" altLang="en-US" sz="1000" dirty="0" smtClean="0"/>
              <a:t>让开发更专注于业务本身</a:t>
            </a:r>
            <a:endParaRPr lang="en-US" altLang="zh-CN" sz="10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 err="1" smtClean="0"/>
              <a:t>DataBinding</a:t>
            </a:r>
            <a:r>
              <a:rPr lang="en-US" altLang="zh-CN" sz="800" b="1" dirty="0" smtClean="0"/>
              <a:t>(lifecycle</a:t>
            </a:r>
            <a:r>
              <a:rPr lang="zh-CN" altLang="en-US" sz="800" b="1" dirty="0" smtClean="0"/>
              <a:t> </a:t>
            </a:r>
            <a:r>
              <a:rPr lang="en-US" altLang="zh-CN" sz="800" b="1" dirty="0"/>
              <a:t>o</a:t>
            </a:r>
            <a:r>
              <a:rPr lang="en-US" altLang="zh-CN" sz="800" b="1" dirty="0" smtClean="0"/>
              <a:t>bserver)</a:t>
            </a:r>
            <a:r>
              <a:rPr lang="en-US" altLang="zh-CN" sz="800" dirty="0" smtClean="0"/>
              <a:t> </a:t>
            </a:r>
            <a:r>
              <a:rPr lang="en-US" altLang="zh-CN" sz="800" dirty="0" err="1" smtClean="0"/>
              <a:t>androidx.databinding.ViewDataBinding</a:t>
            </a:r>
            <a:endParaRPr lang="en-US" altLang="zh-CN" sz="8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 err="1" smtClean="0"/>
              <a:t>ViewModel</a:t>
            </a:r>
            <a:r>
              <a:rPr lang="en-US" altLang="zh-CN" sz="800" dirty="0" smtClean="0"/>
              <a:t> </a:t>
            </a:r>
            <a:r>
              <a:rPr lang="en-US" altLang="zh-CN" sz="800" dirty="0" err="1" smtClean="0"/>
              <a:t>androidx.lifecycle.ViewModel</a:t>
            </a:r>
            <a:r>
              <a:rPr lang="en-US" altLang="zh-CN" sz="800" dirty="0" smtClean="0"/>
              <a:t> / </a:t>
            </a:r>
            <a:r>
              <a:rPr lang="en-US" altLang="zh-CN" sz="800" dirty="0" err="1" smtClean="0"/>
              <a:t>androidx.lifecycle.LiveData</a:t>
            </a:r>
            <a:r>
              <a:rPr lang="en-US" altLang="zh-CN" sz="800" dirty="0" smtClean="0"/>
              <a:t> / </a:t>
            </a:r>
            <a:r>
              <a:rPr lang="en-US" altLang="zh-CN" sz="800" dirty="0" err="1" smtClean="0"/>
              <a:t>androidx.lifecycle.Observer</a:t>
            </a:r>
            <a:endParaRPr lang="en-US" altLang="zh-CN" sz="8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 err="1" smtClean="0"/>
              <a:t>LifeCycle</a:t>
            </a:r>
            <a:r>
              <a:rPr lang="en-US" altLang="zh-CN" sz="800" b="1" dirty="0" smtClean="0"/>
              <a:t>(Owner/Observer)</a:t>
            </a:r>
            <a:r>
              <a:rPr lang="en-US" altLang="zh-CN" sz="800" dirty="0" smtClean="0"/>
              <a:t> </a:t>
            </a:r>
            <a:r>
              <a:rPr lang="en-US" altLang="zh-CN" sz="800" dirty="0" err="1" smtClean="0"/>
              <a:t>androidx.lifecycle.LifeCycleOwner</a:t>
            </a:r>
            <a:r>
              <a:rPr lang="en-US" altLang="zh-CN" sz="800" dirty="0" smtClean="0"/>
              <a:t> / </a:t>
            </a:r>
            <a:r>
              <a:rPr lang="en-US" altLang="zh-CN" sz="800" dirty="0" err="1" smtClean="0"/>
              <a:t>androidx.lifecycle.LifeCycleObserver</a:t>
            </a:r>
            <a:endParaRPr lang="en-US" altLang="zh-CN" sz="8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 smtClean="0"/>
              <a:t>Activity/Fragment(lifecycle </a:t>
            </a:r>
            <a:r>
              <a:rPr lang="en-US" altLang="zh-CN" sz="800" b="1" dirty="0"/>
              <a:t>o</a:t>
            </a:r>
            <a:r>
              <a:rPr lang="en-US" altLang="zh-CN" sz="800" b="1" dirty="0" smtClean="0"/>
              <a:t>wner)</a:t>
            </a:r>
            <a:r>
              <a:rPr lang="en-US" altLang="zh-CN" sz="800" dirty="0" smtClean="0"/>
              <a:t> </a:t>
            </a:r>
            <a:r>
              <a:rPr lang="en-US" altLang="zh-CN" sz="800" dirty="0" err="1" smtClean="0"/>
              <a:t>androidx.fragment.app.Fragment</a:t>
            </a:r>
            <a:r>
              <a:rPr lang="en-US" altLang="zh-CN" sz="800" dirty="0" smtClean="0"/>
              <a:t> / </a:t>
            </a:r>
            <a:r>
              <a:rPr lang="en-US" altLang="zh-CN" sz="800" dirty="0" err="1" smtClean="0"/>
              <a:t>androidx.appcompat.app.AppCopatActivity</a:t>
            </a:r>
            <a:endParaRPr lang="en-US" altLang="zh-CN" sz="800" dirty="0" smtClean="0"/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800" b="1" dirty="0" smtClean="0"/>
              <a:t>Room/Retrofit2</a:t>
            </a:r>
            <a:r>
              <a:rPr lang="en-US" altLang="zh-CN" sz="800" dirty="0" smtClean="0"/>
              <a:t> </a:t>
            </a:r>
            <a:r>
              <a:rPr lang="zh-CN" altLang="en-US" sz="800" dirty="0" smtClean="0"/>
              <a:t>封装数据库和网络请求的</a:t>
            </a:r>
            <a:r>
              <a:rPr lang="en-US" altLang="zh-CN" sz="800" dirty="0" smtClean="0"/>
              <a:t>API</a:t>
            </a:r>
          </a:p>
          <a:p>
            <a:pPr>
              <a:lnSpc>
                <a:spcPct val="100000"/>
              </a:lnSpc>
            </a:pPr>
            <a:r>
              <a:rPr lang="en-US" altLang="zh-CN" sz="1000" dirty="0" smtClean="0"/>
              <a:t>4.</a:t>
            </a:r>
            <a:r>
              <a:rPr lang="zh-CN" altLang="en-US" sz="1000" dirty="0" smtClean="0"/>
              <a:t>架构演化：</a:t>
            </a:r>
            <a:r>
              <a:rPr lang="en-US" altLang="zh-CN" sz="1000" dirty="0" smtClean="0"/>
              <a:t>MV</a:t>
            </a:r>
            <a:r>
              <a:rPr lang="en-US" altLang="zh-CN" sz="1000" b="1" dirty="0" smtClean="0"/>
              <a:t>C </a:t>
            </a:r>
            <a:r>
              <a:rPr lang="en-US" altLang="zh-CN" sz="1000" dirty="0" smtClean="0"/>
              <a:t>–&gt; MV</a:t>
            </a:r>
            <a:r>
              <a:rPr lang="en-US" altLang="zh-CN" sz="1000" b="1" dirty="0" smtClean="0"/>
              <a:t>P</a:t>
            </a:r>
            <a:r>
              <a:rPr lang="en-US" altLang="zh-CN" sz="1000" dirty="0" smtClean="0"/>
              <a:t> -&gt; MV</a:t>
            </a:r>
            <a:r>
              <a:rPr lang="en-US" altLang="zh-CN" sz="1000" b="1" dirty="0" smtClean="0"/>
              <a:t>VM </a:t>
            </a:r>
          </a:p>
          <a:p>
            <a:pPr>
              <a:lnSpc>
                <a:spcPct val="100000"/>
              </a:lnSpc>
            </a:pPr>
            <a:r>
              <a:rPr lang="en-US" altLang="zh-CN" sz="1000" b="1" dirty="0" err="1" smtClean="0"/>
              <a:t>mvvm</a:t>
            </a:r>
            <a:r>
              <a:rPr lang="zh-CN" altLang="en-US" sz="1000" b="1" dirty="0" smtClean="0"/>
              <a:t>程序开发或数据传输流程：</a:t>
            </a:r>
            <a:r>
              <a:rPr lang="en-US" altLang="zh-CN" sz="1000" b="1" dirty="0" smtClean="0"/>
              <a:t> </a:t>
            </a:r>
            <a:r>
              <a:rPr lang="en-US" altLang="zh-CN" sz="1000" b="1" dirty="0"/>
              <a:t>Model</a:t>
            </a:r>
            <a:r>
              <a:rPr lang="en-US" altLang="zh-CN" sz="1000" dirty="0"/>
              <a:t>(Room/Retrofit2)) </a:t>
            </a:r>
            <a:r>
              <a:rPr lang="en-US" altLang="zh-CN" sz="1000" dirty="0" smtClean="0"/>
              <a:t> -&gt; </a:t>
            </a:r>
            <a:r>
              <a:rPr lang="en-US" altLang="zh-CN" sz="1000" b="1" dirty="0" err="1"/>
              <a:t>ViewModel</a:t>
            </a:r>
            <a:r>
              <a:rPr lang="en-US" altLang="zh-CN" sz="1000" dirty="0"/>
              <a:t>(</a:t>
            </a:r>
            <a:r>
              <a:rPr lang="en-US" altLang="zh-CN" sz="1000" dirty="0" err="1"/>
              <a:t>LiveData</a:t>
            </a:r>
            <a:r>
              <a:rPr lang="en-US" altLang="zh-CN" sz="1000" dirty="0"/>
              <a:t>(Observer)</a:t>
            </a:r>
            <a:r>
              <a:rPr lang="en-US" altLang="zh-CN" sz="1000" b="1" dirty="0"/>
              <a:t> </a:t>
            </a:r>
            <a:r>
              <a:rPr lang="en-US" altLang="zh-CN" sz="1000" b="1" dirty="0" smtClean="0"/>
              <a:t> &lt;-&gt; View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ViewDataBinding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LifeCycleObserver</a:t>
            </a:r>
            <a:r>
              <a:rPr lang="en-US" altLang="zh-CN" sz="1000" dirty="0" smtClean="0"/>
              <a:t>)) </a:t>
            </a:r>
            <a:r>
              <a:rPr lang="en-US" altLang="zh-CN" sz="1000" b="1" dirty="0" smtClean="0"/>
              <a:t>-&gt; </a:t>
            </a:r>
            <a:r>
              <a:rPr lang="en-US" altLang="zh-CN" sz="1000" b="1" dirty="0" err="1" smtClean="0"/>
              <a:t>AppCompatActivity</a:t>
            </a:r>
            <a:r>
              <a:rPr lang="en-US" altLang="zh-CN" sz="1000" b="1" dirty="0" smtClean="0"/>
              <a:t>/Fragment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LifeCycleOwner</a:t>
            </a:r>
            <a:r>
              <a:rPr lang="en-US" altLang="zh-CN" sz="1000" dirty="0" smtClean="0"/>
              <a:t>)</a:t>
            </a:r>
          </a:p>
          <a:p>
            <a:pPr>
              <a:lnSpc>
                <a:spcPct val="100000"/>
              </a:lnSpc>
            </a:pPr>
            <a:r>
              <a:rPr lang="en-US" altLang="zh-CN" sz="900" dirty="0" err="1"/>
              <a:t>LifeCycle</a:t>
            </a:r>
            <a:r>
              <a:rPr lang="zh-CN" altLang="en-US" sz="900" dirty="0"/>
              <a:t>观察者模式</a:t>
            </a:r>
            <a:r>
              <a:rPr lang="en-US" altLang="zh-CN" sz="900" dirty="0"/>
              <a:t>/</a:t>
            </a:r>
            <a:r>
              <a:rPr lang="en-US" altLang="zh-CN" sz="900" dirty="0" err="1"/>
              <a:t>ViewModel</a:t>
            </a:r>
            <a:r>
              <a:rPr lang="zh-CN" altLang="en-US" sz="900" dirty="0"/>
              <a:t>工厂模式</a:t>
            </a:r>
            <a:r>
              <a:rPr lang="en-US" altLang="zh-CN" sz="900" dirty="0"/>
              <a:t>+</a:t>
            </a:r>
            <a:r>
              <a:rPr lang="zh-CN" altLang="en-US" sz="900" dirty="0"/>
              <a:t>单例</a:t>
            </a:r>
            <a:r>
              <a:rPr lang="zh-CN" altLang="en-US" sz="900" dirty="0" smtClean="0"/>
              <a:t>模式（反射动态创建）</a:t>
            </a:r>
            <a:endParaRPr lang="en-US" altLang="zh-CN" sz="900" dirty="0" smtClean="0"/>
          </a:p>
          <a:p>
            <a:pPr>
              <a:lnSpc>
                <a:spcPct val="100000"/>
              </a:lnSpc>
            </a:pPr>
            <a:r>
              <a:rPr lang="en-US" altLang="zh-CN" sz="900" dirty="0" smtClean="0"/>
              <a:t>1</a:t>
            </a:r>
            <a:r>
              <a:rPr lang="zh-CN" altLang="en-US" sz="900" dirty="0" smtClean="0"/>
              <a:t>）通过</a:t>
            </a:r>
            <a:r>
              <a:rPr lang="en-US" altLang="zh-CN" sz="900" dirty="0" err="1" smtClean="0"/>
              <a:t>viewmodel</a:t>
            </a:r>
            <a:r>
              <a:rPr lang="zh-CN" altLang="en-US" sz="900" dirty="0" smtClean="0"/>
              <a:t>来实现</a:t>
            </a:r>
            <a:r>
              <a:rPr lang="en-US" altLang="zh-CN" sz="900" dirty="0" smtClean="0"/>
              <a:t>model</a:t>
            </a:r>
            <a:r>
              <a:rPr lang="zh-CN" altLang="en-US" sz="900" dirty="0" smtClean="0"/>
              <a:t>和</a:t>
            </a:r>
            <a:r>
              <a:rPr lang="en-US" altLang="zh-CN" sz="900" dirty="0" smtClean="0"/>
              <a:t>view</a:t>
            </a:r>
            <a:r>
              <a:rPr lang="zh-CN" altLang="en-US" sz="900" dirty="0" smtClean="0"/>
              <a:t>的解耦</a:t>
            </a:r>
            <a:endParaRPr lang="en-US" altLang="zh-CN" sz="900" dirty="0" smtClean="0"/>
          </a:p>
          <a:p>
            <a:pPr>
              <a:lnSpc>
                <a:spcPct val="100000"/>
              </a:lnSpc>
            </a:pPr>
            <a:r>
              <a:rPr lang="en-US" altLang="zh-CN" sz="900" dirty="0" smtClean="0"/>
              <a:t>2</a:t>
            </a:r>
            <a:r>
              <a:rPr lang="zh-CN" altLang="en-US" sz="900" dirty="0" smtClean="0"/>
              <a:t>）</a:t>
            </a:r>
            <a:r>
              <a:rPr lang="en-US" altLang="zh-CN" sz="900" dirty="0" smtClean="0"/>
              <a:t>View</a:t>
            </a:r>
            <a:r>
              <a:rPr lang="zh-CN" altLang="en-US" sz="900" dirty="0" smtClean="0"/>
              <a:t>通过监听</a:t>
            </a:r>
            <a:r>
              <a:rPr lang="en-US" altLang="zh-CN" sz="900" dirty="0" smtClean="0"/>
              <a:t>Activity/Fragment</a:t>
            </a:r>
            <a:r>
              <a:rPr lang="zh-CN" altLang="en-US" sz="900" dirty="0" smtClean="0"/>
              <a:t>的生命周期来自动销毁和创建</a:t>
            </a:r>
            <a:endParaRPr lang="en-US" altLang="zh-CN" sz="900" dirty="0" smtClean="0"/>
          </a:p>
          <a:p>
            <a:pPr>
              <a:lnSpc>
                <a:spcPct val="100000"/>
              </a:lnSpc>
            </a:pPr>
            <a:r>
              <a:rPr lang="en-US" altLang="zh-CN" sz="900" dirty="0" smtClean="0"/>
              <a:t>3</a:t>
            </a:r>
            <a:r>
              <a:rPr lang="zh-CN" altLang="en-US" sz="900" dirty="0" smtClean="0"/>
              <a:t>）</a:t>
            </a:r>
            <a:r>
              <a:rPr lang="en-US" altLang="zh-CN" sz="900" dirty="0" err="1" smtClean="0"/>
              <a:t>ViewModel</a:t>
            </a:r>
            <a:r>
              <a:rPr lang="zh-CN" altLang="en-US" sz="900" dirty="0" smtClean="0"/>
              <a:t>是</a:t>
            </a:r>
            <a:r>
              <a:rPr lang="en-US" altLang="zh-CN" sz="900" strike="sngStrike" dirty="0" smtClean="0">
                <a:solidFill>
                  <a:srgbClr val="FF0000"/>
                </a:solidFill>
              </a:rPr>
              <a:t>UI</a:t>
            </a:r>
            <a:r>
              <a:rPr lang="zh-CN" altLang="en-US" sz="900" strike="sngStrike" dirty="0" smtClean="0">
                <a:solidFill>
                  <a:srgbClr val="FF0000"/>
                </a:solidFill>
              </a:rPr>
              <a:t>线程</a:t>
            </a:r>
            <a:r>
              <a:rPr lang="zh-CN" altLang="en-US" sz="900" dirty="0" smtClean="0"/>
              <a:t>级别的</a:t>
            </a:r>
            <a:r>
              <a:rPr lang="en-US" altLang="zh-CN" sz="900" dirty="0">
                <a:solidFill>
                  <a:srgbClr val="4472C4"/>
                </a:solidFill>
              </a:rPr>
              <a:t>[</a:t>
            </a:r>
            <a:r>
              <a:rPr lang="zh-CN" altLang="en-US" sz="900" dirty="0">
                <a:solidFill>
                  <a:srgbClr val="4472C4"/>
                </a:solidFill>
              </a:rPr>
              <a:t>可分</a:t>
            </a:r>
            <a:r>
              <a:rPr lang="en-US" altLang="zh-CN" sz="900" dirty="0">
                <a:solidFill>
                  <a:srgbClr val="4472C4"/>
                </a:solidFill>
              </a:rPr>
              <a:t>Application\Activity\Fragment</a:t>
            </a:r>
            <a:r>
              <a:rPr lang="zh-CN" altLang="en-US" sz="900" dirty="0">
                <a:solidFill>
                  <a:srgbClr val="4472C4"/>
                </a:solidFill>
              </a:rPr>
              <a:t>三个级别。例如：针对</a:t>
            </a:r>
            <a:r>
              <a:rPr lang="en-US" altLang="zh-CN" sz="900" dirty="0">
                <a:solidFill>
                  <a:srgbClr val="4472C4"/>
                </a:solidFill>
              </a:rPr>
              <a:t>Activity</a:t>
            </a:r>
            <a:r>
              <a:rPr lang="zh-CN" altLang="en-US" sz="900" dirty="0">
                <a:solidFill>
                  <a:srgbClr val="4472C4"/>
                </a:solidFill>
              </a:rPr>
              <a:t>级别，在</a:t>
            </a:r>
            <a:r>
              <a:rPr lang="en-US" altLang="zh-CN" sz="900" dirty="0">
                <a:solidFill>
                  <a:srgbClr val="4472C4"/>
                </a:solidFill>
              </a:rPr>
              <a:t>Activity</a:t>
            </a:r>
            <a:r>
              <a:rPr lang="zh-CN" altLang="en-US" sz="900" dirty="0">
                <a:solidFill>
                  <a:srgbClr val="4472C4"/>
                </a:solidFill>
              </a:rPr>
              <a:t>销毁前进行保存等再次进入时再重新加载进来</a:t>
            </a:r>
            <a:r>
              <a:rPr lang="en-US" altLang="zh-CN" sz="900" dirty="0">
                <a:solidFill>
                  <a:srgbClr val="4472C4"/>
                </a:solidFill>
              </a:rPr>
              <a:t>] </a:t>
            </a:r>
            <a:r>
              <a:rPr lang="zh-CN" altLang="en-US" sz="900" dirty="0" smtClean="0"/>
              <a:t>，它</a:t>
            </a:r>
            <a:r>
              <a:rPr lang="zh-CN" altLang="en-US" sz="900" dirty="0" smtClean="0"/>
              <a:t>的</a:t>
            </a:r>
            <a:r>
              <a:rPr lang="zh-CN" altLang="en-US" sz="900" dirty="0" smtClean="0"/>
              <a:t>生命周期</a:t>
            </a:r>
            <a:r>
              <a:rPr lang="en-US" altLang="zh-CN" sz="900" dirty="0" smtClean="0"/>
              <a:t>[</a:t>
            </a:r>
            <a:r>
              <a:rPr lang="zh-CN" altLang="en-US" sz="900" smtClean="0"/>
              <a:t>可能</a:t>
            </a:r>
            <a:r>
              <a:rPr lang="en-US" altLang="zh-CN" sz="900" smtClean="0"/>
              <a:t>]</a:t>
            </a:r>
            <a:r>
              <a:rPr lang="zh-CN" altLang="en-US" sz="900" dirty="0" smtClean="0"/>
              <a:t>比</a:t>
            </a:r>
            <a:r>
              <a:rPr lang="en-US" altLang="zh-CN" sz="900" dirty="0" smtClean="0"/>
              <a:t>Activity/Fragment</a:t>
            </a:r>
            <a:r>
              <a:rPr lang="zh-CN" altLang="en-US" sz="900" dirty="0" smtClean="0"/>
              <a:t>长</a:t>
            </a:r>
            <a:r>
              <a:rPr lang="zh-CN" altLang="en-US" sz="900" dirty="0" smtClean="0"/>
              <a:t>，从而</a:t>
            </a:r>
            <a:r>
              <a:rPr lang="zh-CN" altLang="en-US" sz="900" dirty="0" smtClean="0"/>
              <a:t>不同</a:t>
            </a:r>
            <a:r>
              <a:rPr lang="en-US" altLang="zh-CN" sz="900" dirty="0" smtClean="0"/>
              <a:t>Activity/Fragment</a:t>
            </a:r>
            <a:r>
              <a:rPr lang="zh-CN" altLang="en-US" sz="900" dirty="0" smtClean="0"/>
              <a:t>可以重复利用</a:t>
            </a:r>
            <a:endParaRPr lang="en-US" altLang="zh-CN" sz="900" dirty="0" smtClean="0"/>
          </a:p>
          <a:p>
            <a:pPr>
              <a:lnSpc>
                <a:spcPct val="100000"/>
              </a:lnSpc>
            </a:pPr>
            <a:r>
              <a:rPr lang="en-US" altLang="zh-CN" sz="900" dirty="0" smtClean="0"/>
              <a:t>4</a:t>
            </a:r>
            <a:r>
              <a:rPr lang="zh-CN" altLang="en-US" sz="900" dirty="0" smtClean="0"/>
              <a:t>）可通过线程池</a:t>
            </a:r>
            <a:r>
              <a:rPr lang="zh-CN" altLang="en-US" sz="900" dirty="0"/>
              <a:t>来管理业务处理、网络</a:t>
            </a:r>
            <a:r>
              <a:rPr lang="zh-CN" altLang="en-US" sz="900" dirty="0" smtClean="0"/>
              <a:t>请求、数据库访问和</a:t>
            </a:r>
            <a:r>
              <a:rPr lang="en-US" altLang="zh-CN" sz="900" dirty="0" smtClean="0"/>
              <a:t>UI</a:t>
            </a:r>
            <a:r>
              <a:rPr lang="zh-CN" altLang="en-US" sz="900" dirty="0" smtClean="0"/>
              <a:t>刷新，在执行特定操作时，直接从线程池中获取相应的线程来处理即可。</a:t>
            </a:r>
            <a:endParaRPr lang="en-US" altLang="zh-CN" sz="900" dirty="0" smtClean="0"/>
          </a:p>
          <a:p>
            <a:r>
              <a:rPr lang="en-US" altLang="zh-CN" sz="900" dirty="0" smtClean="0"/>
              <a:t>5</a:t>
            </a:r>
            <a:r>
              <a:rPr lang="zh-CN" altLang="en-US" sz="900" dirty="0" smtClean="0"/>
              <a:t>）现在</a:t>
            </a:r>
            <a:r>
              <a:rPr lang="zh-CN" altLang="en-US" sz="900" dirty="0"/>
              <a:t>做</a:t>
            </a:r>
            <a:r>
              <a:rPr lang="en-US" altLang="zh-CN" sz="900" dirty="0" err="1" smtClean="0"/>
              <a:t>andriod</a:t>
            </a:r>
            <a:r>
              <a:rPr lang="en-US" altLang="zh-CN" sz="900" dirty="0" smtClean="0"/>
              <a:t> app</a:t>
            </a:r>
            <a:r>
              <a:rPr lang="zh-CN" altLang="en-US" sz="900" dirty="0" smtClean="0"/>
              <a:t>开发像做</a:t>
            </a:r>
            <a:r>
              <a:rPr lang="en-US" altLang="zh-CN" sz="900" dirty="0" smtClean="0"/>
              <a:t>web</a:t>
            </a:r>
            <a:r>
              <a:rPr lang="zh-CN" altLang="en-US" sz="900" dirty="0" smtClean="0"/>
              <a:t>应用，都通过分层来降低系统复杂度和模块之间的耦合度。</a:t>
            </a:r>
            <a:endParaRPr lang="en-US" altLang="zh-CN" sz="900" dirty="0"/>
          </a:p>
          <a:p>
            <a:endParaRPr lang="en-US" altLang="zh-CN" sz="1100" b="1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/>
              <a:t>基本组件</a:t>
            </a:r>
            <a:endParaRPr lang="zh-CN" altLang="en-US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18558"/>
            <a:ext cx="11591636" cy="5504150"/>
          </a:xfrm>
        </p:spPr>
        <p:txBody>
          <a:bodyPr/>
          <a:lstStyle/>
          <a:p>
            <a:r>
              <a:rPr lang="en-US" altLang="zh-CN" sz="1100" b="1" dirty="0" smtClean="0"/>
              <a:t>1.LinearLayout/</a:t>
            </a:r>
            <a:r>
              <a:rPr lang="en-US" altLang="zh-CN" sz="1100" b="1" dirty="0" err="1" smtClean="0"/>
              <a:t>RelativeLayout</a:t>
            </a:r>
            <a:r>
              <a:rPr lang="en-US" altLang="zh-CN" sz="1100" b="1" dirty="0" smtClean="0"/>
              <a:t>/</a:t>
            </a:r>
            <a:r>
              <a:rPr lang="en-US" altLang="zh-CN" sz="1100" b="1" dirty="0" err="1" smtClean="0"/>
              <a:t>FrameLayout</a:t>
            </a:r>
            <a:endParaRPr lang="en-US" altLang="zh-CN" sz="1100" b="1" dirty="0"/>
          </a:p>
          <a:p>
            <a:r>
              <a:rPr lang="en-US" altLang="zh-CN" sz="1100" b="1" dirty="0" smtClean="0"/>
              <a:t>2.ConstraintLayout</a:t>
            </a:r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）优点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err="1" smtClean="0"/>
              <a:t>AndroidStudio</a:t>
            </a:r>
            <a:r>
              <a:rPr lang="zh-CN" altLang="en-US" sz="1000" dirty="0" smtClean="0"/>
              <a:t>可视化布局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解决多层嵌套布局所带来的图像绘制的性能问题。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利用</a:t>
            </a:r>
            <a:r>
              <a:rPr lang="en-US" altLang="zh-CN" sz="1000" dirty="0" smtClean="0"/>
              <a:t>JIT(</a:t>
            </a:r>
            <a:r>
              <a:rPr lang="en-US" altLang="zh-CN" sz="1000" b="1" dirty="0"/>
              <a:t>Just In Time </a:t>
            </a:r>
            <a:r>
              <a:rPr lang="en-US" altLang="zh-CN" sz="1000" b="1" dirty="0" smtClean="0"/>
              <a:t>Compiler</a:t>
            </a:r>
            <a:r>
              <a:rPr lang="en-US" altLang="zh-CN" sz="1000" dirty="0" smtClean="0"/>
              <a:t>)</a:t>
            </a:r>
            <a:r>
              <a:rPr lang="zh-CN" altLang="en-US" sz="1000" dirty="0" smtClean="0"/>
              <a:t>将执行代码变成机器码来提高运行效率。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）缺点</a:t>
            </a:r>
            <a:endParaRPr lang="en-US" altLang="zh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扩展性</a:t>
            </a:r>
            <a:r>
              <a:rPr lang="zh-CN" altLang="en-US" sz="1000" dirty="0"/>
              <a:t>和可维护性较差，可谓</a:t>
            </a:r>
            <a:r>
              <a:rPr lang="zh-CN" altLang="en-US" sz="1000" dirty="0" smtClean="0"/>
              <a:t>牵一发而动全身。</a:t>
            </a:r>
            <a:endParaRPr lang="en-US" altLang="zh-CN" sz="1000" dirty="0" smtClean="0"/>
          </a:p>
          <a:p>
            <a:r>
              <a:rPr lang="en-US" altLang="zh-CN" sz="1000" dirty="0" smtClean="0"/>
              <a:t>3</a:t>
            </a:r>
            <a:r>
              <a:rPr lang="zh-CN" altLang="en-US" sz="1000" dirty="0" smtClean="0"/>
              <a:t>）建议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 smtClean="0"/>
              <a:t>简单布局可不用，但复杂布局建议使用。</a:t>
            </a:r>
            <a:endParaRPr lang="zh-CN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同级不要约束，约束仅控制在上下级</a:t>
            </a:r>
            <a:r>
              <a:rPr lang="zh-CN" altLang="en-US" sz="1000" dirty="0" smtClean="0"/>
              <a:t>之间。</a:t>
            </a:r>
            <a:endParaRPr lang="zh-CN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/>
              <a:t>使用</a:t>
            </a:r>
            <a:r>
              <a:rPr lang="en-US" altLang="zh-CN" sz="1000" dirty="0" smtClean="0"/>
              <a:t>layout</a:t>
            </a:r>
            <a:r>
              <a:rPr lang="zh-CN" altLang="en-US" sz="1000" dirty="0" smtClean="0"/>
              <a:t>来包装共性布局。</a:t>
            </a:r>
            <a:endParaRPr lang="en-US" altLang="zh-CN" sz="1000" dirty="0" smtClean="0"/>
          </a:p>
          <a:p>
            <a:r>
              <a:rPr lang="en-US" altLang="zh-CN" sz="1100" b="1" dirty="0" smtClean="0"/>
              <a:t>3.View</a:t>
            </a:r>
            <a:r>
              <a:rPr lang="zh-CN" altLang="en-US" sz="1100" b="1" dirty="0" smtClean="0"/>
              <a:t>组件</a:t>
            </a:r>
            <a:endParaRPr lang="en-US" altLang="zh-CN" sz="1100" b="1" dirty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dirty="0" err="1" smtClean="0"/>
              <a:t>AntUI</a:t>
            </a:r>
            <a:endParaRPr lang="en-US" altLang="zh-CN" sz="1000" dirty="0" smtClean="0"/>
          </a:p>
          <a:p>
            <a:r>
              <a:rPr lang="en-US" altLang="zh-CN" sz="1000" dirty="0"/>
              <a:t>https://github.com/mpaas-demo/android-antui</a:t>
            </a:r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QMUI</a:t>
            </a:r>
          </a:p>
          <a:p>
            <a:r>
              <a:rPr lang="en-US" altLang="zh-CN" sz="1000" dirty="0"/>
              <a:t>https://</a:t>
            </a:r>
            <a:r>
              <a:rPr lang="en-US" altLang="zh-CN" sz="1000" dirty="0" smtClean="0"/>
              <a:t>github.com/Tencent/QMUI_Android</a:t>
            </a:r>
            <a:endParaRPr lang="en-US" altLang="zh-CN" sz="1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基本</a:t>
            </a:r>
            <a:r>
              <a:rPr lang="en-US" altLang="zh-CN" dirty="0" smtClean="0"/>
              <a:t>UI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394" y="1010311"/>
            <a:ext cx="2360679" cy="49137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589" y="1010311"/>
            <a:ext cx="2360679" cy="491370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000" b="1" dirty="0" smtClean="0"/>
              <a:t>1.Crash</a:t>
            </a:r>
          </a:p>
          <a:p>
            <a:r>
              <a:rPr lang="zh-CN" altLang="en-US" sz="1000" dirty="0" smtClean="0"/>
              <a:t>可发生在所有线程（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线程和业务线程）上，理论上出现</a:t>
            </a:r>
            <a:r>
              <a:rPr lang="en-US" altLang="zh-CN" sz="1000" dirty="0" smtClean="0"/>
              <a:t>crash</a:t>
            </a:r>
            <a:r>
              <a:rPr lang="zh-CN" altLang="en-US" sz="1000" dirty="0" smtClean="0"/>
              <a:t>后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就会异常退出，所在的进程也会被销毁。</a:t>
            </a:r>
            <a:endParaRPr lang="en-US" altLang="zh-CN" sz="1000" dirty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b="1" dirty="0" smtClean="0"/>
              <a:t>Java crash </a:t>
            </a:r>
          </a:p>
          <a:p>
            <a:r>
              <a:rPr lang="en-US" altLang="zh-CN" sz="1000" dirty="0" err="1" smtClean="0"/>
              <a:t>UncaughtExceptionHandler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</a:t>
            </a:r>
            <a:r>
              <a:rPr lang="en-US" altLang="zh-CN" sz="1000" b="1" dirty="0" smtClean="0"/>
              <a:t>Native crash </a:t>
            </a:r>
          </a:p>
          <a:p>
            <a:r>
              <a:rPr lang="zh-CN" altLang="en-US" sz="1000" dirty="0" smtClean="0">
                <a:latin typeface="Arial Unicode MS" panose="020B0604020202020204" pitchFamily="34" charset="-122"/>
                <a:ea typeface="Courier New" panose="02070309020205020404" pitchFamily="49" charset="0"/>
              </a:rPr>
              <a:t>监听</a:t>
            </a:r>
            <a:r>
              <a:rPr lang="zh-CN" altLang="zh-CN" sz="1000" dirty="0" smtClean="0">
                <a:latin typeface="Arial Unicode MS" panose="020B0604020202020204" pitchFamily="34" charset="-122"/>
                <a:ea typeface="Courier New" panose="02070309020205020404" pitchFamily="49" charset="0"/>
              </a:rPr>
              <a:t>SIGILL</a:t>
            </a:r>
            <a:r>
              <a:rPr lang="en-US" altLang="zh-CN" sz="1000" dirty="0"/>
              <a:t>/</a:t>
            </a:r>
            <a:r>
              <a:rPr lang="zh-CN" altLang="zh-CN" sz="1000" dirty="0" smtClean="0">
                <a:latin typeface="Arial Unicode MS" panose="020B0604020202020204" pitchFamily="34" charset="-122"/>
                <a:ea typeface="Courier New" panose="02070309020205020404" pitchFamily="49" charset="0"/>
              </a:rPr>
              <a:t>SIGSEGV</a:t>
            </a:r>
            <a:r>
              <a:rPr lang="zh-CN" altLang="zh-CN" sz="1000" dirty="0" smtClean="0"/>
              <a:t>等</a:t>
            </a:r>
            <a:r>
              <a:rPr lang="zh-CN" altLang="zh-CN" sz="1000" dirty="0"/>
              <a:t>异常信号 </a:t>
            </a:r>
            <a:endParaRPr lang="en-US" altLang="zh-CN" sz="1000" dirty="0"/>
          </a:p>
          <a:p>
            <a:r>
              <a:rPr lang="en-US" altLang="zh-CN" sz="1000" b="1" dirty="0" smtClean="0"/>
              <a:t>2.Anr</a:t>
            </a:r>
          </a:p>
          <a:p>
            <a:r>
              <a:rPr lang="zh-CN" altLang="en-US" sz="1000" dirty="0" smtClean="0"/>
              <a:t>只会发生在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线程上，发生时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进程有不被销毁的可能，但基本上是救不活的。</a:t>
            </a:r>
            <a:endParaRPr lang="en-US" altLang="zh-CN" sz="1000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线程对</a:t>
            </a:r>
            <a:r>
              <a:rPr lang="en-US" altLang="zh-CN" sz="1000" dirty="0" err="1" smtClean="0"/>
              <a:t>Anr</a:t>
            </a:r>
            <a:r>
              <a:rPr lang="zh-CN" altLang="en-US" sz="1000" dirty="0" smtClean="0"/>
              <a:t>出现的要求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</a:t>
            </a:r>
            <a:r>
              <a:rPr lang="en-US" altLang="zh-CN" sz="1000" dirty="0" err="1" smtClean="0"/>
              <a:t>Anr</a:t>
            </a:r>
            <a:r>
              <a:rPr lang="zh-CN" altLang="en-US" sz="1000" dirty="0" smtClean="0"/>
              <a:t>出现的大概原因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线程的确做</a:t>
            </a:r>
            <a:r>
              <a:rPr lang="zh-CN" altLang="en-US" sz="1000" dirty="0"/>
              <a:t>了太</a:t>
            </a:r>
            <a:r>
              <a:rPr lang="zh-CN" altLang="en-US" sz="1000" dirty="0" smtClean="0"/>
              <a:t>多事</a:t>
            </a:r>
            <a:endParaRPr lang="en-US" altLang="zh-CN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线程虽然自己没做事，但</a:t>
            </a:r>
            <a:r>
              <a:rPr lang="zh-CN" altLang="en-US" sz="1000" dirty="0"/>
              <a:t>在</a:t>
            </a:r>
            <a:r>
              <a:rPr lang="zh-CN" altLang="en-US" sz="1000" dirty="0" smtClean="0"/>
              <a:t>等待低优先级线程的返回结果</a:t>
            </a:r>
            <a:endParaRPr lang="en-US" altLang="zh-CN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CPU</a:t>
            </a:r>
            <a:r>
              <a:rPr lang="zh-CN" altLang="en-US" sz="1000" dirty="0"/>
              <a:t>资源竞争太过激烈</a:t>
            </a:r>
            <a:r>
              <a:rPr lang="zh-CN" altLang="en-US" sz="1000" dirty="0" smtClean="0"/>
              <a:t>，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线程出现一直</a:t>
            </a:r>
            <a:r>
              <a:rPr lang="zh-CN" altLang="en-US" sz="1000" dirty="0"/>
              <a:t>没有分配到</a:t>
            </a:r>
            <a:r>
              <a:rPr lang="en-US" altLang="zh-CN" sz="1000" dirty="0" smtClean="0"/>
              <a:t>CPU</a:t>
            </a:r>
            <a:r>
              <a:rPr lang="zh-CN" altLang="en-US" sz="1000" dirty="0" smtClean="0"/>
              <a:t>的情况，尤其</a:t>
            </a:r>
            <a:r>
              <a:rPr lang="zh-CN" altLang="en-US" sz="1000" dirty="0"/>
              <a:t>是设备刚开机</a:t>
            </a:r>
            <a:r>
              <a:rPr lang="zh-CN" altLang="en-US" sz="1000" dirty="0" smtClean="0"/>
              <a:t>时</a:t>
            </a:r>
            <a:endParaRPr lang="zh-CN" altLang="en-US" sz="1000" dirty="0"/>
          </a:p>
          <a:p>
            <a:r>
              <a:rPr lang="en-US" altLang="zh-CN" sz="1000" b="1" dirty="0" smtClean="0"/>
              <a:t>3.</a:t>
            </a:r>
            <a:r>
              <a:rPr lang="zh-CN" altLang="en-US" sz="1000" b="1" dirty="0" smtClean="0"/>
              <a:t>思考</a:t>
            </a:r>
            <a:endParaRPr lang="en-US" altLang="zh-CN" sz="1000" b="1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）如果发生</a:t>
            </a:r>
            <a:r>
              <a:rPr lang="en-US" altLang="zh-CN" sz="1000" dirty="0" smtClean="0"/>
              <a:t>crash</a:t>
            </a:r>
            <a:r>
              <a:rPr lang="zh-CN" altLang="en-US" sz="1000" dirty="0" smtClean="0"/>
              <a:t>的线程不是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线程，那么该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的进程是否可以不销毁？</a:t>
            </a:r>
            <a:endParaRPr lang="en-US" altLang="zh-CN" sz="1000" b="1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）非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线程是否也应该受到监控，在需要的时候也启动类似</a:t>
            </a:r>
            <a:r>
              <a:rPr lang="en-US" altLang="zh-CN" sz="1000" dirty="0" smtClean="0"/>
              <a:t>ANR</a:t>
            </a:r>
            <a:r>
              <a:rPr lang="zh-CN" altLang="en-US" sz="1000" dirty="0" smtClean="0"/>
              <a:t>的异常处理？</a:t>
            </a:r>
            <a:endParaRPr lang="zh-CN" altLang="en-US" sz="1000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异常</a:t>
            </a:r>
            <a:r>
              <a:rPr lang="en-US" altLang="zh-CN" dirty="0" smtClean="0"/>
              <a:t>-</a:t>
            </a:r>
            <a:r>
              <a:rPr lang="zh-CN" altLang="en-US" dirty="0" smtClean="0"/>
              <a:t>概念</a:t>
            </a:r>
            <a:endParaRPr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63" y="1364000"/>
            <a:ext cx="4801109" cy="29048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763" y="4933759"/>
            <a:ext cx="3616597" cy="89442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1899821" y="3701113"/>
            <a:ext cx="4538278" cy="181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5" idx="1"/>
          </p:cNvCxnSpPr>
          <p:nvPr/>
        </p:nvCxnSpPr>
        <p:spPr>
          <a:xfrm>
            <a:off x="2317072" y="2743200"/>
            <a:ext cx="4055691" cy="73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000" dirty="0" smtClean="0"/>
              <a:t>描述：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在发生</a:t>
            </a:r>
            <a:r>
              <a:rPr lang="en-US" altLang="zh-CN" sz="1000" dirty="0" smtClean="0"/>
              <a:t>crash</a:t>
            </a:r>
            <a:r>
              <a:rPr lang="zh-CN" altLang="en-US" sz="1000" dirty="0" smtClean="0"/>
              <a:t>或</a:t>
            </a:r>
            <a:r>
              <a:rPr lang="en-US" altLang="zh-CN" sz="1000" dirty="0" err="1" smtClean="0"/>
              <a:t>anr</a:t>
            </a:r>
            <a:r>
              <a:rPr lang="zh-CN" altLang="en-US" sz="1000" dirty="0" smtClean="0"/>
              <a:t>时，系统本身都做了哪些记录呢？</a:t>
            </a:r>
            <a:endParaRPr lang="en-US" altLang="zh-CN" sz="1000" dirty="0" smtClean="0"/>
          </a:p>
          <a:p>
            <a:r>
              <a:rPr lang="en-US" altLang="zh-CN" sz="1000" b="1" dirty="0" smtClean="0"/>
              <a:t>1.</a:t>
            </a:r>
            <a:r>
              <a:rPr lang="zh-CN" altLang="en-US" sz="1000" b="1" dirty="0" smtClean="0"/>
              <a:t>代码实现</a:t>
            </a:r>
            <a:endParaRPr lang="en-US" altLang="zh-CN" sz="1000" b="1" dirty="0" smtClean="0"/>
          </a:p>
          <a:p>
            <a:r>
              <a:rPr lang="en-US" altLang="zh-CN" sz="800" dirty="0" smtClean="0"/>
              <a:t>1</a:t>
            </a:r>
            <a:r>
              <a:rPr lang="zh-CN" altLang="en-US" sz="800" dirty="0" smtClean="0"/>
              <a:t>）通过 </a:t>
            </a:r>
            <a:r>
              <a:rPr lang="en-US" altLang="zh-CN" sz="800" dirty="0" err="1" smtClean="0"/>
              <a:t>testAnr</a:t>
            </a:r>
            <a:r>
              <a:rPr lang="zh-CN" altLang="en-US" sz="800" dirty="0" smtClean="0"/>
              <a:t>来模拟</a:t>
            </a:r>
            <a:r>
              <a:rPr lang="en-US" altLang="zh-CN" sz="800" dirty="0" err="1" smtClean="0"/>
              <a:t>anr</a:t>
            </a:r>
            <a:r>
              <a:rPr lang="zh-CN" altLang="en-US" sz="800" dirty="0" smtClean="0"/>
              <a:t>的情况</a:t>
            </a:r>
            <a:endParaRPr lang="en-US" altLang="zh-CN" sz="800" dirty="0" smtClean="0"/>
          </a:p>
          <a:p>
            <a:r>
              <a:rPr lang="en-US" altLang="zh-CN" sz="800" dirty="0" smtClean="0"/>
              <a:t>2</a:t>
            </a:r>
            <a:r>
              <a:rPr lang="zh-CN" altLang="en-US" sz="800" dirty="0" smtClean="0"/>
              <a:t>）通过</a:t>
            </a:r>
            <a:r>
              <a:rPr lang="en-US" altLang="zh-CN" sz="800" dirty="0" err="1" smtClean="0"/>
              <a:t>testJavaCrash</a:t>
            </a:r>
            <a:r>
              <a:rPr lang="zh-CN" altLang="en-US" sz="800" dirty="0" smtClean="0"/>
              <a:t>来模拟</a:t>
            </a:r>
            <a:r>
              <a:rPr lang="en-US" altLang="zh-CN" sz="800" dirty="0" smtClean="0"/>
              <a:t>java crash</a:t>
            </a:r>
            <a:r>
              <a:rPr lang="zh-CN" altLang="en-US" sz="800" dirty="0" smtClean="0"/>
              <a:t>的情况</a:t>
            </a:r>
            <a:endParaRPr lang="en-US" altLang="zh-CN" sz="800" dirty="0" smtClean="0"/>
          </a:p>
          <a:p>
            <a:r>
              <a:rPr lang="en-US" altLang="zh-CN" sz="800" dirty="0" smtClean="0"/>
              <a:t>3</a:t>
            </a:r>
            <a:r>
              <a:rPr lang="zh-CN" altLang="en-US" sz="800" dirty="0" smtClean="0"/>
              <a:t>）通过</a:t>
            </a:r>
            <a:r>
              <a:rPr lang="en-US" altLang="zh-CN" sz="800" dirty="0" err="1" smtClean="0"/>
              <a:t>testNativeCrash</a:t>
            </a:r>
            <a:r>
              <a:rPr lang="zh-CN" altLang="en-US" sz="800" dirty="0" smtClean="0"/>
              <a:t>来模拟</a:t>
            </a:r>
            <a:r>
              <a:rPr lang="en-US" altLang="zh-CN" sz="800" dirty="0" smtClean="0"/>
              <a:t>native crash</a:t>
            </a:r>
            <a:r>
              <a:rPr lang="zh-CN" altLang="en-US" sz="800" dirty="0" smtClean="0"/>
              <a:t>的情况</a:t>
            </a:r>
            <a:endParaRPr lang="en-US" altLang="zh-CN" sz="800" dirty="0" smtClean="0"/>
          </a:p>
          <a:p>
            <a:r>
              <a:rPr lang="en-US" altLang="zh-CN" sz="1000" b="1" dirty="0" smtClean="0"/>
              <a:t>2.</a:t>
            </a:r>
            <a:r>
              <a:rPr lang="zh-CN" altLang="en-US" sz="1000" b="1" dirty="0" smtClean="0"/>
              <a:t>测试结果</a:t>
            </a:r>
            <a:endParaRPr lang="en-US" altLang="zh-CN" sz="1000" b="1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Java crash </a:t>
            </a:r>
            <a:r>
              <a:rPr lang="en-US" altLang="zh-CN" sz="1000" b="1" dirty="0" smtClean="0"/>
              <a:t>/data/system/</a:t>
            </a:r>
            <a:r>
              <a:rPr lang="en-US" altLang="zh-CN" sz="1000" b="1" dirty="0" err="1" smtClean="0"/>
              <a:t>dropbox</a:t>
            </a:r>
            <a:endParaRPr lang="en-US" altLang="zh-CN" sz="1000" b="1" dirty="0" smtClean="0"/>
          </a:p>
          <a:p>
            <a:endParaRPr lang="en-US" altLang="zh-CN" sz="14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</a:t>
            </a:r>
            <a:r>
              <a:rPr lang="en-US" altLang="zh-CN" sz="1000" dirty="0" err="1" smtClean="0"/>
              <a:t>Anr</a:t>
            </a:r>
            <a:r>
              <a:rPr lang="en-US" altLang="zh-CN" sz="1000" dirty="0" smtClean="0"/>
              <a:t> </a:t>
            </a:r>
            <a:r>
              <a:rPr lang="en-US" altLang="zh-CN" sz="1000" b="1" dirty="0" smtClean="0"/>
              <a:t>/data/</a:t>
            </a:r>
            <a:r>
              <a:rPr lang="en-US" altLang="zh-CN" sz="1000" b="1" dirty="0" err="1" smtClean="0"/>
              <a:t>anr</a:t>
            </a:r>
            <a:endParaRPr lang="en-US" altLang="zh-CN" sz="1000" b="1" dirty="0" smtClean="0"/>
          </a:p>
          <a:p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en-US" altLang="zh-CN" sz="1000" dirty="0" smtClean="0"/>
              <a:t>3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Native crash </a:t>
            </a:r>
            <a:r>
              <a:rPr lang="en-US" altLang="zh-CN" sz="1000" b="1" dirty="0" smtClean="0"/>
              <a:t>/data/tombstones</a:t>
            </a:r>
            <a:endParaRPr lang="en-US" altLang="zh-CN" sz="1000" dirty="0" smtClean="0"/>
          </a:p>
          <a:p>
            <a:endParaRPr lang="en-US" altLang="zh-CN" sz="1000" dirty="0" smtClean="0"/>
          </a:p>
          <a:p>
            <a:endParaRPr lang="en-US" altLang="zh-CN" sz="1000" dirty="0"/>
          </a:p>
          <a:p>
            <a:r>
              <a:rPr lang="en-US" altLang="zh-CN" sz="1000" dirty="0" smtClean="0"/>
              <a:t>4.</a:t>
            </a:r>
            <a:r>
              <a:rPr lang="zh-CN" altLang="en-US" sz="1000" dirty="0" smtClean="0"/>
              <a:t>案例参考：</a:t>
            </a:r>
            <a:r>
              <a:rPr lang="en-US" altLang="zh-CN" sz="1000" dirty="0"/>
              <a:t> </a:t>
            </a:r>
            <a:endParaRPr lang="en-US" altLang="zh-CN" sz="1000" dirty="0" smtClean="0"/>
          </a:p>
          <a:p>
            <a:r>
              <a:rPr lang="en-US" altLang="zh-CN" sz="1000" dirty="0" smtClean="0"/>
              <a:t>https</a:t>
            </a:r>
            <a:r>
              <a:rPr lang="en-US" altLang="zh-CN" sz="1000" dirty="0"/>
              <a:t>://github.com/martin-1205/AndroidAdvance1/tree/main/AndroidAdvance104</a:t>
            </a:r>
          </a:p>
          <a:p>
            <a:endParaRPr lang="zh-CN" altLang="zh-CN" sz="1400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异常</a:t>
            </a:r>
            <a:r>
              <a:rPr lang="en-US" altLang="zh-CN" dirty="0" smtClean="0"/>
              <a:t>-</a:t>
            </a:r>
            <a:r>
              <a:rPr lang="zh-CN" altLang="en-US" dirty="0"/>
              <a:t>捕获案例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15332" y="3095190"/>
            <a:ext cx="3735683" cy="468405"/>
            <a:chOff x="383556" y="2002668"/>
            <a:chExt cx="3735683" cy="46840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56" y="2002668"/>
              <a:ext cx="3735683" cy="26642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56" y="2261797"/>
              <a:ext cx="3038373" cy="20927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461638" y="3813757"/>
            <a:ext cx="3617651" cy="800907"/>
            <a:chOff x="325851" y="3347786"/>
            <a:chExt cx="3793388" cy="91181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56" y="3347786"/>
              <a:ext cx="3735683" cy="320202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51" y="3684143"/>
              <a:ext cx="3593640" cy="575453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515332" y="5010591"/>
            <a:ext cx="4802820" cy="541854"/>
            <a:chOff x="383556" y="5222673"/>
            <a:chExt cx="4987434" cy="78069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56" y="5222673"/>
              <a:ext cx="3478230" cy="32910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556" y="5582262"/>
              <a:ext cx="4987434" cy="421102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6081569" y="918558"/>
            <a:ext cx="2518018" cy="2914377"/>
            <a:chOff x="8388128" y="918558"/>
            <a:chExt cx="3010320" cy="403777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8128" y="918558"/>
              <a:ext cx="3010320" cy="316274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707" y="4232330"/>
              <a:ext cx="2591162" cy="724001"/>
            </a:xfrm>
            <a:prstGeom prst="rect">
              <a:avLst/>
            </a:prstGeom>
          </p:spPr>
        </p:pic>
      </p:grpSp>
      <p:cxnSp>
        <p:nvCxnSpPr>
          <p:cNvPr id="19" name="直接箭头连接符 18"/>
          <p:cNvCxnSpPr/>
          <p:nvPr/>
        </p:nvCxnSpPr>
        <p:spPr>
          <a:xfrm>
            <a:off x="994299" y="1455938"/>
            <a:ext cx="5168470" cy="846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000" dirty="0" smtClean="0"/>
              <a:t>描述：</a:t>
            </a:r>
            <a:r>
              <a:rPr lang="en-US" altLang="zh-CN" sz="1000" dirty="0" smtClean="0"/>
              <a:t>Native</a:t>
            </a:r>
            <a:r>
              <a:rPr lang="zh-CN" altLang="en-US" sz="1000" dirty="0" smtClean="0"/>
              <a:t> </a:t>
            </a:r>
            <a:r>
              <a:rPr lang="en-US" altLang="zh-CN" sz="1000" dirty="0" smtClean="0"/>
              <a:t>Crash</a:t>
            </a:r>
            <a:r>
              <a:rPr lang="zh-CN" altLang="en-US" sz="1000" dirty="0" smtClean="0"/>
              <a:t>因没有类似</a:t>
            </a:r>
            <a:r>
              <a:rPr lang="en-US" altLang="zh-CN" sz="1000" dirty="0"/>
              <a:t>J</a:t>
            </a:r>
            <a:r>
              <a:rPr lang="en-US" altLang="zh-CN" sz="1000" dirty="0" smtClean="0"/>
              <a:t>ava</a:t>
            </a:r>
            <a:r>
              <a:rPr lang="zh-CN" altLang="en-US" sz="1000" dirty="0" smtClean="0"/>
              <a:t>的堆栈信息，所以分析较困难，现使用</a:t>
            </a:r>
            <a:r>
              <a:rPr lang="en-US" altLang="zh-CN" sz="1000" dirty="0" smtClean="0"/>
              <a:t>Google</a:t>
            </a:r>
            <a:r>
              <a:rPr lang="zh-CN" altLang="en-US" sz="1000" dirty="0" smtClean="0"/>
              <a:t>的</a:t>
            </a:r>
            <a:r>
              <a:rPr lang="en-US" altLang="zh-CN" sz="1000" dirty="0" err="1" smtClean="0"/>
              <a:t>Breakpad</a:t>
            </a:r>
            <a:r>
              <a:rPr lang="zh-CN" altLang="en-US" sz="1000" dirty="0" smtClean="0"/>
              <a:t>来捕获并分析。</a:t>
            </a:r>
            <a:endParaRPr lang="en-US" altLang="zh-CN" sz="1000" dirty="0" smtClean="0"/>
          </a:p>
          <a:p>
            <a:r>
              <a:rPr lang="zh-CN" altLang="en-US" sz="900" b="1" dirty="0" smtClean="0"/>
              <a:t>官方地址：</a:t>
            </a:r>
            <a:r>
              <a:rPr lang="en-US" altLang="zh-CN" sz="900" b="1" dirty="0" smtClean="0"/>
              <a:t>https</a:t>
            </a:r>
            <a:r>
              <a:rPr lang="en-US" altLang="zh-CN" sz="900" b="1" dirty="0"/>
              <a:t>://github.com/google/breakpad</a:t>
            </a:r>
            <a:endParaRPr lang="en-US" altLang="zh-CN" sz="900" b="1" dirty="0" smtClean="0"/>
          </a:p>
          <a:p>
            <a:r>
              <a:rPr lang="en-US" altLang="zh-CN" sz="1000" dirty="0" smtClean="0"/>
              <a:t>1.</a:t>
            </a:r>
            <a:r>
              <a:rPr lang="zh-CN" altLang="en-US" sz="1000" dirty="0" smtClean="0"/>
              <a:t>报错位置的源码</a:t>
            </a:r>
            <a:endParaRPr lang="en-US" altLang="zh-CN" sz="1000" dirty="0" smtClean="0"/>
          </a:p>
          <a:p>
            <a:endParaRPr lang="en-US" altLang="zh-CN" sz="1000" dirty="0"/>
          </a:p>
          <a:p>
            <a:endParaRPr lang="en-US" altLang="zh-CN" sz="1000" dirty="0" smtClean="0"/>
          </a:p>
          <a:p>
            <a:r>
              <a:rPr lang="en-US" altLang="zh-CN" sz="1000" dirty="0" smtClean="0"/>
              <a:t>2.Breakpad</a:t>
            </a:r>
            <a:r>
              <a:rPr lang="zh-CN" altLang="en-US" sz="1000" dirty="0" smtClean="0"/>
              <a:t>捕获的</a:t>
            </a:r>
            <a:r>
              <a:rPr lang="en-US" altLang="zh-CN" sz="1000" dirty="0" err="1" smtClean="0"/>
              <a:t>minidump</a:t>
            </a:r>
            <a:r>
              <a:rPr lang="zh-CN" altLang="en-US" sz="1000" dirty="0" smtClean="0"/>
              <a:t>异常文件</a:t>
            </a:r>
            <a:endParaRPr lang="en-US" altLang="zh-CN" sz="1000" dirty="0" smtClean="0"/>
          </a:p>
          <a:p>
            <a:endParaRPr lang="en-US" altLang="zh-CN" sz="1000" dirty="0"/>
          </a:p>
          <a:p>
            <a:r>
              <a:rPr lang="en-US" altLang="zh-CN" sz="1000" dirty="0" smtClean="0"/>
              <a:t>3.</a:t>
            </a:r>
            <a:r>
              <a:rPr lang="zh-CN" altLang="en-US" sz="1000" dirty="0" smtClean="0"/>
              <a:t>将</a:t>
            </a:r>
            <a:r>
              <a:rPr lang="en-US" altLang="zh-CN" sz="1000" dirty="0" err="1" smtClean="0"/>
              <a:t>dmp</a:t>
            </a:r>
            <a:r>
              <a:rPr lang="zh-CN" altLang="en-US" sz="1000" dirty="0" smtClean="0"/>
              <a:t>文件转化为可读的</a:t>
            </a:r>
            <a:r>
              <a:rPr lang="en-US" altLang="zh-CN" sz="1000" dirty="0" smtClean="0"/>
              <a:t>txt</a:t>
            </a:r>
            <a:r>
              <a:rPr lang="zh-CN" altLang="en-US" sz="1000" dirty="0" smtClean="0"/>
              <a:t>文件</a:t>
            </a:r>
            <a:endParaRPr lang="en-US" altLang="zh-CN" sz="1000" dirty="0" smtClean="0"/>
          </a:p>
          <a:p>
            <a:r>
              <a:rPr lang="zh-CN" altLang="en-US" sz="1000" dirty="0" smtClean="0"/>
              <a:t>使用</a:t>
            </a:r>
            <a:r>
              <a:rPr lang="en-US" altLang="zh-CN" sz="1000" dirty="0" err="1" smtClean="0"/>
              <a:t>AndroidStudio</a:t>
            </a:r>
            <a:r>
              <a:rPr lang="zh-CN" altLang="en-US" sz="1000" dirty="0" smtClean="0"/>
              <a:t>自带的</a:t>
            </a:r>
            <a:r>
              <a:rPr lang="en-US" altLang="zh-CN" sz="1000" b="1" dirty="0" smtClean="0"/>
              <a:t>minidump_stackwalk.exe</a:t>
            </a:r>
            <a:r>
              <a:rPr lang="zh-CN" altLang="en-US" sz="1000" dirty="0" smtClean="0"/>
              <a:t>命令</a:t>
            </a:r>
            <a:endParaRPr lang="en-US" altLang="zh-CN" sz="1000" dirty="0" smtClean="0"/>
          </a:p>
          <a:p>
            <a:endParaRPr lang="en-US" altLang="zh-CN" sz="1000" dirty="0"/>
          </a:p>
          <a:p>
            <a:endParaRPr lang="en-US" altLang="zh-CN" sz="1000" dirty="0" smtClean="0"/>
          </a:p>
          <a:p>
            <a:endParaRPr lang="en-US" altLang="zh-CN" sz="1000" dirty="0"/>
          </a:p>
          <a:p>
            <a:r>
              <a:rPr lang="en-US" altLang="zh-CN" sz="1000" dirty="0" smtClean="0"/>
              <a:t>4.</a:t>
            </a:r>
            <a:r>
              <a:rPr lang="zh-CN" altLang="en-US" sz="1000" dirty="0" smtClean="0"/>
              <a:t>使用</a:t>
            </a:r>
            <a:r>
              <a:rPr lang="en-US" altLang="zh-CN" sz="1000" dirty="0" smtClean="0"/>
              <a:t>android </a:t>
            </a:r>
            <a:r>
              <a:rPr lang="en-US" altLang="zh-CN" sz="1000" dirty="0" err="1" smtClean="0"/>
              <a:t>ndk</a:t>
            </a:r>
            <a:r>
              <a:rPr lang="zh-CN" altLang="en-US" sz="1000" dirty="0" smtClean="0"/>
              <a:t>自带的</a:t>
            </a:r>
            <a:r>
              <a:rPr lang="en-US" altLang="zh-CN" sz="1000" b="1" dirty="0" smtClean="0"/>
              <a:t>aarch64-linux-android-addr2line.exe</a:t>
            </a:r>
            <a:r>
              <a:rPr lang="zh-CN" altLang="en-US" sz="1000" dirty="0" smtClean="0"/>
              <a:t>来找到对应</a:t>
            </a:r>
            <a:r>
              <a:rPr lang="en-US" altLang="zh-CN" sz="1000" dirty="0" smtClean="0"/>
              <a:t>so debug</a:t>
            </a:r>
            <a:r>
              <a:rPr lang="zh-CN" altLang="en-US" sz="1000" dirty="0" smtClean="0"/>
              <a:t>库的出错位置</a:t>
            </a:r>
            <a:endParaRPr lang="en-US" altLang="zh-CN" sz="1000" dirty="0" smtClean="0"/>
          </a:p>
          <a:p>
            <a:endParaRPr lang="en-US" altLang="zh-CN" sz="1000" dirty="0" smtClean="0"/>
          </a:p>
          <a:p>
            <a:r>
              <a:rPr lang="en-US" altLang="zh-CN" sz="1000" dirty="0" smtClean="0"/>
              <a:t>5.</a:t>
            </a:r>
            <a:r>
              <a:rPr lang="zh-CN" altLang="en-US" sz="1000" dirty="0" smtClean="0"/>
              <a:t>说明</a:t>
            </a:r>
            <a:endParaRPr lang="en-US" altLang="zh-CN" sz="1000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native</a:t>
            </a:r>
            <a:r>
              <a:rPr lang="zh-CN" altLang="en-US" sz="1000" dirty="0"/>
              <a:t>的信号异常在被</a:t>
            </a:r>
            <a:r>
              <a:rPr lang="en-US" altLang="zh-CN" sz="1000" dirty="0" err="1"/>
              <a:t>breakpad</a:t>
            </a:r>
            <a:r>
              <a:rPr lang="zh-CN" altLang="en-US" sz="1000" dirty="0"/>
              <a:t>捕获后，系统</a:t>
            </a:r>
            <a:r>
              <a:rPr lang="zh-CN" altLang="en-US" sz="1000" dirty="0" smtClean="0"/>
              <a:t>原始的</a:t>
            </a:r>
            <a:r>
              <a:rPr lang="en-US" altLang="zh-CN" sz="1000" dirty="0" smtClean="0"/>
              <a:t>tombstones</a:t>
            </a:r>
            <a:r>
              <a:rPr lang="zh-CN" altLang="en-US" sz="1000" dirty="0"/>
              <a:t>机制就无法再次</a:t>
            </a:r>
            <a:r>
              <a:rPr lang="zh-CN" altLang="en-US" sz="1000" dirty="0" smtClean="0"/>
              <a:t>捕获了。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）案例参考：</a:t>
            </a:r>
            <a:r>
              <a:rPr lang="en-US" altLang="zh-CN" sz="1000" dirty="0" smtClean="0"/>
              <a:t>https</a:t>
            </a:r>
            <a:r>
              <a:rPr lang="en-US" altLang="zh-CN" sz="1000" dirty="0"/>
              <a:t>://github.com/martin-1205/AndroidAdvance1/tree/main/AndroidAdvance105</a:t>
            </a:r>
            <a:endParaRPr lang="en-US" altLang="zh-CN" sz="1000" dirty="0" smtClean="0"/>
          </a:p>
          <a:p>
            <a:endParaRPr lang="zh-CN" altLang="en-US" sz="1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异常</a:t>
            </a:r>
            <a:r>
              <a:rPr lang="en-US" altLang="zh-CN" dirty="0" smtClean="0"/>
              <a:t>-</a:t>
            </a:r>
            <a:r>
              <a:rPr lang="zh-CN" altLang="en-US" dirty="0"/>
              <a:t>捕获案例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9" y="2920302"/>
            <a:ext cx="4084932" cy="2660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9" y="3857404"/>
            <a:ext cx="7136091" cy="1739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9" y="4162496"/>
            <a:ext cx="2253006" cy="6658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46" y="5122529"/>
            <a:ext cx="7183225" cy="3100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19" y="1913858"/>
            <a:ext cx="2516443" cy="6272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226" y="1322131"/>
            <a:ext cx="4158567" cy="4548433"/>
          </a:xfrm>
          <a:prstGeom prst="rect">
            <a:avLst/>
          </a:prstGeom>
        </p:spPr>
      </p:pic>
      <p:cxnSp>
        <p:nvCxnSpPr>
          <p:cNvPr id="11" name="直接箭头连接符 10"/>
          <p:cNvCxnSpPr>
            <a:endCxn id="9" idx="1"/>
          </p:cNvCxnSpPr>
          <p:nvPr/>
        </p:nvCxnSpPr>
        <p:spPr>
          <a:xfrm>
            <a:off x="5362113" y="1198485"/>
            <a:ext cx="2290113" cy="2397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000" dirty="0" smtClean="0"/>
              <a:t>描述：通过</a:t>
            </a:r>
            <a:r>
              <a:rPr lang="en-US" altLang="zh-CN" sz="1000" dirty="0" err="1" smtClean="0"/>
              <a:t>Thread.UncaughtExceptionHandler</a:t>
            </a:r>
            <a:r>
              <a:rPr lang="zh-CN" altLang="en-US" sz="1000" dirty="0" smtClean="0"/>
              <a:t>接口来捕获</a:t>
            </a:r>
            <a:r>
              <a:rPr lang="en-US" altLang="zh-CN" sz="1000" dirty="0" smtClean="0"/>
              <a:t>Java</a:t>
            </a:r>
            <a:r>
              <a:rPr lang="zh-CN" altLang="en-US" sz="1000" dirty="0" smtClean="0"/>
              <a:t>的所有未处理异常。</a:t>
            </a:r>
            <a:endParaRPr lang="en-US" altLang="zh-CN" sz="1000" dirty="0" smtClean="0"/>
          </a:p>
          <a:p>
            <a:r>
              <a:rPr lang="en-US" altLang="zh-CN" sz="1000" dirty="0" smtClean="0"/>
              <a:t>1.</a:t>
            </a:r>
            <a:r>
              <a:rPr lang="zh-CN" altLang="en-US" sz="1000" b="1" dirty="0" smtClean="0"/>
              <a:t>代码实现</a:t>
            </a:r>
            <a:endParaRPr lang="en-US" altLang="zh-CN" sz="1000" b="1" dirty="0" smtClean="0"/>
          </a:p>
          <a:p>
            <a:r>
              <a:rPr lang="zh-CN" altLang="en-US" sz="900" dirty="0" smtClean="0"/>
              <a:t>实现接口并区别处理不同类型线程（</a:t>
            </a:r>
            <a:r>
              <a:rPr lang="en-US" altLang="zh-CN" sz="900" dirty="0" smtClean="0"/>
              <a:t>UI/Work</a:t>
            </a:r>
            <a:r>
              <a:rPr lang="zh-CN" altLang="en-US" sz="900" dirty="0" smtClean="0"/>
              <a:t>）的异常，</a:t>
            </a:r>
            <a:endParaRPr lang="en-US" altLang="zh-CN" sz="900" dirty="0" smtClean="0"/>
          </a:p>
          <a:p>
            <a:r>
              <a:rPr lang="zh-CN" altLang="en-US" sz="900" dirty="0" smtClean="0"/>
              <a:t>在</a:t>
            </a:r>
            <a:r>
              <a:rPr lang="en-US" altLang="zh-CN" sz="900" dirty="0" smtClean="0"/>
              <a:t>Application</a:t>
            </a:r>
            <a:r>
              <a:rPr lang="zh-CN" altLang="en-US" sz="900" dirty="0" smtClean="0"/>
              <a:t>初始化时进行异常捕获的注册逻辑。</a:t>
            </a:r>
            <a:endParaRPr lang="en-US" altLang="zh-CN" sz="900" dirty="0" smtClean="0"/>
          </a:p>
          <a:p>
            <a:r>
              <a:rPr lang="en-US" altLang="zh-CN" sz="1000" dirty="0" smtClean="0"/>
              <a:t>2.</a:t>
            </a:r>
            <a:r>
              <a:rPr lang="zh-CN" altLang="en-US" sz="1000" b="1" dirty="0" smtClean="0"/>
              <a:t>效果展示</a:t>
            </a:r>
            <a:endParaRPr lang="en-US" altLang="zh-CN" sz="1000" b="1" dirty="0" smtClean="0"/>
          </a:p>
          <a:p>
            <a:r>
              <a:rPr lang="zh-CN" altLang="en-US" sz="900" dirty="0" smtClean="0"/>
              <a:t>（见右侧截屏）</a:t>
            </a:r>
            <a:endParaRPr lang="en-US" altLang="zh-CN" sz="900" dirty="0" smtClean="0"/>
          </a:p>
          <a:p>
            <a:r>
              <a:rPr lang="en-US" altLang="zh-CN" sz="1000" dirty="0" smtClean="0"/>
              <a:t>3.</a:t>
            </a:r>
            <a:r>
              <a:rPr lang="zh-CN" altLang="en-US" sz="1000" b="1" dirty="0" smtClean="0"/>
              <a:t>分类处理</a:t>
            </a:r>
            <a:endParaRPr lang="en-US" altLang="zh-CN" sz="1000" b="1" dirty="0" smtClean="0"/>
          </a:p>
          <a:p>
            <a:r>
              <a:rPr lang="en-US" altLang="zh-CN" sz="900" dirty="0" smtClean="0"/>
              <a:t>1</a:t>
            </a:r>
            <a:r>
              <a:rPr lang="zh-CN" altLang="en-US" sz="900" dirty="0" smtClean="0"/>
              <a:t>）</a:t>
            </a:r>
            <a:r>
              <a:rPr lang="en-US" altLang="zh-CN" sz="900" b="1" dirty="0" smtClean="0"/>
              <a:t>UI</a:t>
            </a:r>
            <a:r>
              <a:rPr lang="zh-CN" altLang="en-US" sz="900" b="1" dirty="0" smtClean="0"/>
              <a:t>线程异常</a:t>
            </a:r>
            <a:endParaRPr lang="en-US" altLang="zh-CN" sz="900" b="1" dirty="0" smtClean="0"/>
          </a:p>
          <a:p>
            <a:r>
              <a:rPr lang="en-US" altLang="zh-CN" sz="900" dirty="0" smtClean="0"/>
              <a:t>App</a:t>
            </a:r>
            <a:r>
              <a:rPr lang="zh-CN" altLang="en-US" sz="900" dirty="0" smtClean="0"/>
              <a:t>退出，提示用户并重新拉起</a:t>
            </a:r>
            <a:r>
              <a:rPr lang="en-US" altLang="zh-CN" sz="900" dirty="0" smtClean="0"/>
              <a:t>app</a:t>
            </a:r>
            <a:r>
              <a:rPr lang="zh-CN" altLang="en-US" sz="900" dirty="0" smtClean="0"/>
              <a:t>。</a:t>
            </a:r>
            <a:endParaRPr lang="en-US" altLang="zh-CN" sz="900" dirty="0"/>
          </a:p>
          <a:p>
            <a:r>
              <a:rPr lang="en-US" altLang="zh-CN" sz="900" dirty="0" smtClean="0"/>
              <a:t>2</a:t>
            </a:r>
            <a:r>
              <a:rPr lang="zh-CN" altLang="en-US" sz="900" dirty="0" smtClean="0"/>
              <a:t>）</a:t>
            </a:r>
            <a:r>
              <a:rPr lang="zh-CN" altLang="en-US" sz="900" b="1" dirty="0" smtClean="0"/>
              <a:t>业务线程异常</a:t>
            </a:r>
            <a:endParaRPr lang="en-US" altLang="zh-CN" sz="900" b="1" dirty="0" smtClean="0"/>
          </a:p>
          <a:p>
            <a:r>
              <a:rPr lang="en-US" altLang="zh-CN" sz="900" dirty="0" smtClean="0"/>
              <a:t>App</a:t>
            </a:r>
            <a:r>
              <a:rPr lang="zh-CN" altLang="en-US" sz="900" dirty="0" smtClean="0"/>
              <a:t>可不退出，并且可开启新线程来再次执行业务。</a:t>
            </a:r>
            <a:endParaRPr lang="en-US" altLang="zh-CN" sz="900" dirty="0"/>
          </a:p>
          <a:p>
            <a:r>
              <a:rPr lang="en-US" altLang="zh-CN" sz="900" dirty="0" smtClean="0"/>
              <a:t>3</a:t>
            </a:r>
            <a:r>
              <a:rPr lang="zh-CN" altLang="en-US" sz="900" dirty="0" smtClean="0"/>
              <a:t>）</a:t>
            </a:r>
            <a:r>
              <a:rPr lang="zh-CN" altLang="en-US" sz="900" b="1" dirty="0" smtClean="0"/>
              <a:t>线程池中业务线程的异常</a:t>
            </a:r>
            <a:endParaRPr lang="zh-CN" altLang="zh-CN" sz="900" b="1" dirty="0"/>
          </a:p>
          <a:p>
            <a:r>
              <a:rPr lang="en-US" altLang="zh-CN" sz="900" dirty="0" smtClean="0"/>
              <a:t>App</a:t>
            </a:r>
            <a:r>
              <a:rPr lang="zh-CN" altLang="en-US" sz="900" dirty="0" smtClean="0"/>
              <a:t>可不退出，并且可以通过线程池来再次执行业务逻辑。</a:t>
            </a:r>
            <a:endParaRPr lang="en-US" altLang="zh-CN" sz="900" dirty="0" smtClean="0"/>
          </a:p>
          <a:p>
            <a:r>
              <a:rPr lang="en-US" altLang="zh-CN" sz="1000" dirty="0" smtClean="0"/>
              <a:t>4.</a:t>
            </a:r>
            <a:r>
              <a:rPr lang="zh-CN" altLang="en-US" sz="1000" b="1" dirty="0" smtClean="0"/>
              <a:t>案例参考</a:t>
            </a:r>
            <a:endParaRPr lang="en-US" altLang="zh-CN" sz="1000" b="1" dirty="0" smtClean="0"/>
          </a:p>
          <a:p>
            <a:r>
              <a:rPr lang="en-US" altLang="zh-CN" sz="1000" dirty="0"/>
              <a:t>https://github.com/martin-1205/AndroidAdvance1/tree/main/AndroidAdvance106</a:t>
            </a:r>
            <a:endParaRPr lang="zh-CN" altLang="en-US" sz="1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异常</a:t>
            </a:r>
            <a:r>
              <a:rPr lang="en-US" altLang="zh-CN" dirty="0" smtClean="0"/>
              <a:t>-</a:t>
            </a:r>
            <a:r>
              <a:rPr lang="zh-CN" altLang="en-US" dirty="0"/>
              <a:t>捕获案例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92" y="3617385"/>
            <a:ext cx="1422182" cy="18962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602" y="1649441"/>
            <a:ext cx="1422182" cy="1896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195" y="3617385"/>
            <a:ext cx="1423589" cy="1898119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359905" y="1203610"/>
            <a:ext cx="5311466" cy="3647074"/>
            <a:chOff x="3597245" y="1284116"/>
            <a:chExt cx="5311466" cy="36470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245" y="1513239"/>
              <a:ext cx="5311466" cy="236517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2557" y="3878410"/>
              <a:ext cx="4137243" cy="105278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8778" y="1284116"/>
              <a:ext cx="3918366" cy="259065"/>
            </a:xfrm>
            <a:prstGeom prst="rect">
              <a:avLst/>
            </a:prstGeom>
          </p:spPr>
        </p:pic>
      </p:grpSp>
      <p:cxnSp>
        <p:nvCxnSpPr>
          <p:cNvPr id="17" name="直接箭头连接符 16"/>
          <p:cNvCxnSpPr/>
          <p:nvPr/>
        </p:nvCxnSpPr>
        <p:spPr>
          <a:xfrm>
            <a:off x="1020932" y="1462675"/>
            <a:ext cx="2390506" cy="164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000" dirty="0" smtClean="0"/>
              <a:t>描述：通过自定义</a:t>
            </a:r>
            <a:r>
              <a:rPr lang="en-US" altLang="zh-CN" sz="1000" dirty="0" err="1" smtClean="0"/>
              <a:t>WatchDog</a:t>
            </a:r>
            <a:r>
              <a:rPr lang="zh-CN" altLang="en-US" sz="1000" dirty="0" smtClean="0"/>
              <a:t>来监控所有线程（</a:t>
            </a:r>
            <a:r>
              <a:rPr lang="en-US" altLang="zh-CN" sz="1000" dirty="0" smtClean="0"/>
              <a:t>UI/WORK</a:t>
            </a:r>
            <a:r>
              <a:rPr lang="zh-CN" altLang="en-US" sz="1000" dirty="0" smtClean="0"/>
              <a:t>）的运行情况！</a:t>
            </a:r>
            <a:endParaRPr lang="en-US" altLang="zh-CN" sz="1000" dirty="0" smtClean="0"/>
          </a:p>
          <a:p>
            <a:r>
              <a:rPr lang="en-US" altLang="zh-CN" sz="1000" b="1" dirty="0" smtClean="0"/>
              <a:t>1.</a:t>
            </a:r>
            <a:r>
              <a:rPr lang="zh-CN" altLang="en-US" sz="1000" b="1" dirty="0" smtClean="0"/>
              <a:t>背景说明</a:t>
            </a:r>
            <a:endParaRPr lang="en-US" altLang="zh-CN" sz="1000" b="1" dirty="0" smtClean="0"/>
          </a:p>
          <a:p>
            <a:r>
              <a:rPr lang="zh-CN" altLang="en-US" sz="900" dirty="0" smtClean="0"/>
              <a:t>因不同厂家设备的</a:t>
            </a:r>
            <a:r>
              <a:rPr lang="en-US" altLang="zh-CN" sz="900" dirty="0" smtClean="0"/>
              <a:t>ANR</a:t>
            </a:r>
            <a:r>
              <a:rPr lang="zh-CN" altLang="en-US" sz="900" dirty="0" smtClean="0"/>
              <a:t>时间设定是不同的，这样用户的体验也就不一样，有的</a:t>
            </a:r>
            <a:r>
              <a:rPr lang="en-US" altLang="zh-CN" sz="900" dirty="0" smtClean="0"/>
              <a:t>ANR</a:t>
            </a:r>
            <a:r>
              <a:rPr lang="zh-CN" altLang="en-US" sz="900" dirty="0" smtClean="0"/>
              <a:t>可能要</a:t>
            </a:r>
            <a:r>
              <a:rPr lang="en-US" altLang="zh-CN" sz="900" dirty="0" smtClean="0"/>
              <a:t>2</a:t>
            </a:r>
            <a:r>
              <a:rPr lang="zh-CN" altLang="en-US" sz="900" dirty="0" smtClean="0"/>
              <a:t>分钟，</a:t>
            </a:r>
            <a:endParaRPr lang="en-US" altLang="zh-CN" sz="900" dirty="0" smtClean="0"/>
          </a:p>
          <a:p>
            <a:r>
              <a:rPr lang="zh-CN" altLang="en-US" sz="900" dirty="0" smtClean="0"/>
              <a:t>尝试开发一套自己的</a:t>
            </a:r>
            <a:r>
              <a:rPr lang="en-US" altLang="zh-CN" sz="900" dirty="0" err="1" smtClean="0"/>
              <a:t>WatchDog</a:t>
            </a:r>
            <a:r>
              <a:rPr lang="zh-CN" altLang="en-US" sz="900" dirty="0" smtClean="0"/>
              <a:t>功能，它可以监听</a:t>
            </a:r>
            <a:r>
              <a:rPr lang="en-US" altLang="zh-CN" sz="900" dirty="0" smtClean="0"/>
              <a:t>UI</a:t>
            </a:r>
            <a:r>
              <a:rPr lang="zh-CN" altLang="en-US" sz="900" dirty="0" smtClean="0"/>
              <a:t>线程和业务线程的运行情况，</a:t>
            </a:r>
            <a:endParaRPr lang="en-US" altLang="zh-CN" sz="900" dirty="0" smtClean="0"/>
          </a:p>
          <a:p>
            <a:r>
              <a:rPr lang="zh-CN" altLang="en-US" sz="900" dirty="0" smtClean="0"/>
              <a:t>如果线程出现卡顿现象，可以不用等到系统的</a:t>
            </a:r>
            <a:r>
              <a:rPr lang="en-US" altLang="zh-CN" sz="900" dirty="0" smtClean="0"/>
              <a:t>ANR</a:t>
            </a:r>
            <a:r>
              <a:rPr lang="zh-CN" altLang="en-US" sz="900" dirty="0" smtClean="0"/>
              <a:t>工作就直接实现自己功能逻辑。</a:t>
            </a:r>
            <a:endParaRPr lang="en-US" altLang="zh-CN" sz="900" dirty="0" smtClean="0"/>
          </a:p>
          <a:p>
            <a:r>
              <a:rPr lang="en-US" altLang="zh-CN" sz="1000" b="1" dirty="0" smtClean="0"/>
              <a:t>2.</a:t>
            </a:r>
            <a:r>
              <a:rPr lang="zh-CN" altLang="en-US" sz="1000" b="1" dirty="0" smtClean="0"/>
              <a:t>实现思路</a:t>
            </a:r>
            <a:endParaRPr lang="en-US" altLang="zh-CN" sz="1000" b="1" dirty="0" smtClean="0"/>
          </a:p>
          <a:p>
            <a:r>
              <a:rPr lang="zh-CN" altLang="en-US" sz="1000" dirty="0" smtClean="0"/>
              <a:t>自定义一个</a:t>
            </a:r>
            <a:r>
              <a:rPr lang="en-US" altLang="zh-CN" sz="1000" dirty="0" smtClean="0"/>
              <a:t>watchdog</a:t>
            </a:r>
            <a:r>
              <a:rPr lang="zh-CN" altLang="en-US" sz="1000" dirty="0" smtClean="0"/>
              <a:t>线程，</a:t>
            </a:r>
            <a:r>
              <a:rPr lang="zh-CN" altLang="en-US" sz="1000" dirty="0"/>
              <a:t>它</a:t>
            </a:r>
            <a:r>
              <a:rPr lang="zh-CN" altLang="en-US" sz="1000" dirty="0" smtClean="0"/>
              <a:t>周期性地给被监控线程的</a:t>
            </a:r>
            <a:r>
              <a:rPr lang="en-US" altLang="zh-CN" sz="1000" dirty="0" smtClean="0"/>
              <a:t>Handler</a:t>
            </a:r>
            <a:r>
              <a:rPr lang="zh-CN" altLang="en-US" sz="1000" dirty="0" smtClean="0"/>
              <a:t>发送</a:t>
            </a:r>
            <a:r>
              <a:rPr lang="en-US" altLang="zh-CN" sz="1000" dirty="0" smtClean="0"/>
              <a:t>Message</a:t>
            </a:r>
            <a:r>
              <a:rPr lang="zh-CN" altLang="en-US" sz="1000" dirty="0" smtClean="0"/>
              <a:t>，</a:t>
            </a:r>
            <a:endParaRPr lang="en-US" altLang="zh-CN" sz="1000" dirty="0" smtClean="0"/>
          </a:p>
          <a:p>
            <a:r>
              <a:rPr lang="zh-CN" altLang="en-US" sz="1000" dirty="0" smtClean="0"/>
              <a:t>然后</a:t>
            </a:r>
            <a:r>
              <a:rPr lang="en-US" altLang="zh-CN" sz="1000" dirty="0" smtClean="0"/>
              <a:t>delay</a:t>
            </a:r>
            <a:r>
              <a:rPr lang="zh-CN" altLang="en-US" sz="1000" dirty="0" smtClean="0"/>
              <a:t>一段时间后检测已发送的</a:t>
            </a:r>
            <a:r>
              <a:rPr lang="en-US" altLang="zh-CN" sz="1000" dirty="0" smtClean="0"/>
              <a:t>Message</a:t>
            </a:r>
            <a:r>
              <a:rPr lang="zh-CN" altLang="en-US" sz="1000" dirty="0" smtClean="0"/>
              <a:t>是否已被处理，如果还未被处理，</a:t>
            </a:r>
            <a:endParaRPr lang="en-US" altLang="zh-CN" sz="1000" dirty="0" smtClean="0"/>
          </a:p>
          <a:p>
            <a:r>
              <a:rPr lang="zh-CN" altLang="en-US" sz="1000" dirty="0" smtClean="0"/>
              <a:t>说明被监控线程可能已出现卡顿问题了。</a:t>
            </a:r>
            <a:endParaRPr lang="en-US" altLang="zh-CN" sz="1000" dirty="0" smtClean="0"/>
          </a:p>
          <a:p>
            <a:r>
              <a:rPr lang="en-US" altLang="zh-CN" sz="1000" b="1" dirty="0" smtClean="0"/>
              <a:t>3.</a:t>
            </a:r>
            <a:r>
              <a:rPr lang="zh-CN" altLang="en-US" sz="1000" b="1" dirty="0" smtClean="0"/>
              <a:t>实现步骤</a:t>
            </a:r>
            <a:endParaRPr lang="en-US" altLang="zh-CN" sz="1000" b="1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）实现</a:t>
            </a:r>
            <a:r>
              <a:rPr lang="en-US" altLang="zh-CN" sz="1000" dirty="0" smtClean="0"/>
              <a:t>watchdog</a:t>
            </a:r>
            <a:r>
              <a:rPr lang="zh-CN" altLang="en-US" sz="1000" dirty="0" smtClean="0"/>
              <a:t>线程并启动周期检查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）检查策略实现</a:t>
            </a:r>
            <a:endParaRPr lang="en-US" altLang="zh-CN" sz="1000" dirty="0" smtClean="0"/>
          </a:p>
          <a:p>
            <a:r>
              <a:rPr lang="en-US" altLang="zh-CN" sz="1000" dirty="0" smtClean="0"/>
              <a:t>4</a:t>
            </a:r>
            <a:r>
              <a:rPr lang="zh-CN" altLang="en-US" sz="1000" dirty="0" smtClean="0"/>
              <a:t>）被检查线程进行注册</a:t>
            </a:r>
            <a:endParaRPr lang="en-US" altLang="zh-CN" sz="1000" dirty="0" smtClean="0"/>
          </a:p>
          <a:p>
            <a:r>
              <a:rPr lang="en-US" altLang="zh-CN" sz="1000" b="1" dirty="0" smtClean="0"/>
              <a:t>4.</a:t>
            </a:r>
            <a:r>
              <a:rPr lang="zh-CN" altLang="en-US" sz="1000" b="1" dirty="0" smtClean="0"/>
              <a:t>运行效果</a:t>
            </a:r>
            <a:endParaRPr lang="en-US" altLang="zh-CN" sz="1000" b="1" dirty="0" smtClean="0"/>
          </a:p>
          <a:p>
            <a:r>
              <a:rPr lang="zh-CN" altLang="en-US" sz="1000" dirty="0" smtClean="0"/>
              <a:t>见右图截屏</a:t>
            </a:r>
            <a:endParaRPr lang="en-US" altLang="zh-CN" sz="1000" dirty="0" smtClean="0"/>
          </a:p>
          <a:p>
            <a:r>
              <a:rPr lang="en-US" altLang="zh-CN" sz="1000" b="1" dirty="0" smtClean="0"/>
              <a:t>5.</a:t>
            </a:r>
            <a:r>
              <a:rPr lang="zh-CN" altLang="en-US" sz="1000" b="1" dirty="0" smtClean="0"/>
              <a:t>案例参考</a:t>
            </a:r>
            <a:endParaRPr lang="en-US" altLang="zh-CN" sz="1000" b="1" dirty="0" smtClean="0"/>
          </a:p>
          <a:p>
            <a:r>
              <a:rPr lang="en-US" altLang="zh-CN" sz="1000" dirty="0"/>
              <a:t>https://</a:t>
            </a:r>
            <a:r>
              <a:rPr lang="en-US" altLang="zh-CN" sz="1000" dirty="0" smtClean="0"/>
              <a:t>github.com/martin-1205/AndroidAdvance1/tree/main/AndroidAdvance107</a:t>
            </a:r>
            <a:endParaRPr lang="zh-CN" altLang="en-US" sz="1000" dirty="0"/>
          </a:p>
          <a:p>
            <a:endParaRPr lang="en-US" altLang="zh-CN" sz="10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异常</a:t>
            </a:r>
            <a:r>
              <a:rPr lang="en-US" altLang="zh-CN" dirty="0" smtClean="0"/>
              <a:t>-</a:t>
            </a:r>
            <a:r>
              <a:rPr lang="zh-CN" altLang="en-US" dirty="0"/>
              <a:t>捕获案例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267486" y="978136"/>
            <a:ext cx="4662839" cy="5448418"/>
            <a:chOff x="5210435" y="949038"/>
            <a:chExt cx="4662839" cy="5448418"/>
          </a:xfrm>
        </p:grpSpPr>
        <p:grpSp>
          <p:nvGrpSpPr>
            <p:cNvPr id="21" name="组合 20"/>
            <p:cNvGrpSpPr/>
            <p:nvPr/>
          </p:nvGrpSpPr>
          <p:grpSpPr>
            <a:xfrm>
              <a:off x="5210435" y="949038"/>
              <a:ext cx="3198424" cy="1841271"/>
              <a:chOff x="5210435" y="949038"/>
              <a:chExt cx="3198424" cy="1841271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8079" y="949038"/>
                <a:ext cx="3190780" cy="315866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0435" y="1299647"/>
                <a:ext cx="3091067" cy="1490662"/>
              </a:xfrm>
              <a:prstGeom prst="rect">
                <a:avLst/>
              </a:prstGeom>
            </p:spPr>
          </p:pic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079" y="2801533"/>
              <a:ext cx="4655195" cy="2396191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5210435" y="5274420"/>
              <a:ext cx="3560703" cy="1123036"/>
              <a:chOff x="5210435" y="5274420"/>
              <a:chExt cx="3560703" cy="112303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8079" y="5274420"/>
                <a:ext cx="3066047" cy="80578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10435" y="6110688"/>
                <a:ext cx="3560703" cy="286768"/>
              </a:xfrm>
              <a:prstGeom prst="rect">
                <a:avLst/>
              </a:prstGeom>
            </p:spPr>
          </p:pic>
        </p:grp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306" y="1380503"/>
            <a:ext cx="1509860" cy="20131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594" y="4062953"/>
            <a:ext cx="1517186" cy="2022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000" dirty="0"/>
              <a:t>描述</a:t>
            </a:r>
            <a:r>
              <a:rPr lang="zh-CN" altLang="en-US" sz="1000" dirty="0" smtClean="0"/>
              <a:t>：介绍</a:t>
            </a:r>
            <a:r>
              <a:rPr lang="zh-CN" altLang="en-US" sz="1000" dirty="0"/>
              <a:t>一</a:t>
            </a:r>
            <a:r>
              <a:rPr lang="zh-CN" altLang="en-US" sz="1000" dirty="0" smtClean="0"/>
              <a:t>个捕获</a:t>
            </a:r>
            <a:r>
              <a:rPr lang="zh-CN" altLang="en-US" sz="1000" dirty="0"/>
              <a:t>异常</a:t>
            </a:r>
            <a:r>
              <a:rPr lang="zh-CN" altLang="en-US" sz="1000" dirty="0" smtClean="0"/>
              <a:t>的</a:t>
            </a:r>
            <a:r>
              <a:rPr lang="zh-CN" altLang="en-US" sz="1000" dirty="0"/>
              <a:t>开源工具</a:t>
            </a:r>
            <a:r>
              <a:rPr lang="en-US" altLang="zh-CN" sz="1000" dirty="0" err="1" smtClean="0"/>
              <a:t>xCrash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r>
              <a:rPr lang="en-US" altLang="zh-CN" sz="1000" b="1" dirty="0" smtClean="0"/>
              <a:t>1.</a:t>
            </a:r>
            <a:r>
              <a:rPr lang="zh-CN" altLang="en-US" sz="1000" b="1" dirty="0" smtClean="0"/>
              <a:t>汇总前几个异常捕获的案例</a:t>
            </a:r>
            <a:endParaRPr lang="en-US" altLang="zh-CN" sz="1000" b="1" dirty="0" smtClean="0"/>
          </a:p>
          <a:p>
            <a:r>
              <a:rPr lang="en-US" altLang="zh-CN" sz="1100" b="1" dirty="0" smtClean="0"/>
              <a:t>2.xcrash</a:t>
            </a:r>
            <a:r>
              <a:rPr lang="zh-CN" altLang="en-US" sz="1100" b="1" dirty="0" smtClean="0"/>
              <a:t>实现思路</a:t>
            </a:r>
            <a:endParaRPr lang="en-US" altLang="zh-CN" sz="1100" b="1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dirty="0" err="1" smtClean="0"/>
              <a:t>Anr</a:t>
            </a:r>
            <a:endParaRPr lang="en-US" altLang="zh-CN" sz="1000" dirty="0" smtClean="0"/>
          </a:p>
          <a:p>
            <a:r>
              <a:rPr lang="zh-CN" altLang="en-US" sz="1000" dirty="0"/>
              <a:t>通过</a:t>
            </a:r>
            <a:r>
              <a:rPr lang="zh-CN" altLang="en-US" sz="1000" dirty="0" smtClean="0"/>
              <a:t>监控 </a:t>
            </a:r>
            <a:r>
              <a:rPr lang="en-US" altLang="zh-CN" sz="1000" dirty="0" smtClean="0"/>
              <a:t>/data/</a:t>
            </a:r>
            <a:r>
              <a:rPr lang="en-US" altLang="zh-CN" sz="1000" dirty="0" err="1" smtClean="0"/>
              <a:t>anr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这个目录是否有新增文件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Java Crash</a:t>
            </a:r>
          </a:p>
          <a:p>
            <a:r>
              <a:rPr lang="zh-CN" altLang="en-US" sz="1000" dirty="0" smtClean="0"/>
              <a:t>通过</a:t>
            </a:r>
            <a:r>
              <a:rPr lang="en-US" altLang="zh-CN" sz="1000" dirty="0" err="1" smtClean="0"/>
              <a:t>UncaughtExceptionHandler</a:t>
            </a:r>
            <a:r>
              <a:rPr lang="zh-CN" altLang="en-US" sz="1000" dirty="0" smtClean="0"/>
              <a:t>来实现</a:t>
            </a:r>
            <a:endParaRPr lang="en-US" altLang="zh-CN" sz="1000" dirty="0" smtClean="0"/>
          </a:p>
          <a:p>
            <a:r>
              <a:rPr lang="en-US" altLang="zh-CN" sz="1000" dirty="0" smtClean="0"/>
              <a:t>3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Native Crash</a:t>
            </a:r>
          </a:p>
          <a:p>
            <a:r>
              <a:rPr lang="zh-CN" altLang="en-US" sz="1000" dirty="0" smtClean="0"/>
              <a:t>通过监听系统</a:t>
            </a:r>
            <a:r>
              <a:rPr lang="en-US" altLang="zh-CN" sz="1000" dirty="0" err="1" smtClean="0"/>
              <a:t>SIGNAl</a:t>
            </a:r>
            <a:r>
              <a:rPr lang="zh-CN" altLang="en-US" sz="1000" dirty="0" smtClean="0"/>
              <a:t>来实现</a:t>
            </a:r>
            <a:endParaRPr lang="en-US" altLang="zh-CN" sz="1000" dirty="0" smtClean="0"/>
          </a:p>
          <a:p>
            <a:r>
              <a:rPr lang="en-US" altLang="zh-CN" sz="1100" b="1" dirty="0"/>
              <a:t>3. </a:t>
            </a:r>
            <a:r>
              <a:rPr lang="en-US" altLang="zh-CN" sz="1100" b="1" dirty="0" err="1"/>
              <a:t>x</a:t>
            </a:r>
            <a:r>
              <a:rPr lang="en-US" altLang="zh-CN" sz="1100" b="1" dirty="0" err="1" smtClean="0"/>
              <a:t>crash</a:t>
            </a:r>
            <a:r>
              <a:rPr lang="zh-CN" altLang="en-US" sz="1100" b="1" dirty="0" smtClean="0"/>
              <a:t>集成说明</a:t>
            </a:r>
            <a:endParaRPr lang="en-US" altLang="zh-CN" sz="1100" b="1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）建议将源码自行编译成</a:t>
            </a:r>
            <a:r>
              <a:rPr lang="en-US" altLang="zh-CN" sz="1000" dirty="0" err="1" smtClean="0"/>
              <a:t>aar</a:t>
            </a:r>
            <a:r>
              <a:rPr lang="zh-CN" altLang="en-US" sz="1000" dirty="0" smtClean="0"/>
              <a:t>包的方式集成，这样便于定制修改。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）针对</a:t>
            </a:r>
            <a:r>
              <a:rPr lang="en-US" altLang="zh-CN" sz="1000" dirty="0" smtClean="0"/>
              <a:t>java &amp; native crash</a:t>
            </a:r>
            <a:r>
              <a:rPr lang="zh-CN" altLang="en-US" sz="1000" dirty="0" smtClean="0"/>
              <a:t>只能通过一种捕获机制来实现，多种机制同时使用会存在冲突覆盖</a:t>
            </a:r>
            <a:r>
              <a:rPr lang="zh-CN" altLang="en-US" sz="1000" dirty="0"/>
              <a:t>问题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r>
              <a:rPr lang="zh-CN" altLang="en-US" sz="1000" dirty="0" smtClean="0"/>
              <a:t>例如：针对 </a:t>
            </a:r>
            <a:r>
              <a:rPr lang="en-US" altLang="zh-CN" sz="1000" dirty="0" smtClean="0"/>
              <a:t>java crash</a:t>
            </a:r>
            <a:r>
              <a:rPr lang="zh-CN" altLang="en-US" sz="1000" dirty="0" smtClean="0"/>
              <a:t>，你不能即通过自定义</a:t>
            </a:r>
            <a:r>
              <a:rPr lang="en-US" altLang="zh-CN" sz="1000" dirty="0" err="1" smtClean="0"/>
              <a:t>UncaughtExceptionHandler</a:t>
            </a:r>
            <a:r>
              <a:rPr lang="zh-CN" altLang="en-US" sz="1000" dirty="0" smtClean="0"/>
              <a:t>来捕获，又通过</a:t>
            </a:r>
            <a:r>
              <a:rPr lang="en-US" altLang="zh-CN" sz="1000" dirty="0" err="1" smtClean="0"/>
              <a:t>xCrash</a:t>
            </a:r>
            <a:r>
              <a:rPr lang="zh-CN" altLang="en-US" sz="1000" dirty="0" smtClean="0"/>
              <a:t>来捕获。</a:t>
            </a:r>
            <a:endParaRPr lang="en-US" altLang="zh-CN" sz="1000" dirty="0"/>
          </a:p>
          <a:p>
            <a:r>
              <a:rPr lang="en-US" altLang="zh-CN" sz="1000" dirty="0" smtClean="0"/>
              <a:t>3</a:t>
            </a:r>
            <a:r>
              <a:rPr lang="zh-CN" altLang="en-US" sz="1000" dirty="0" smtClean="0"/>
              <a:t>）监控到</a:t>
            </a:r>
            <a:r>
              <a:rPr lang="en-US" altLang="zh-CN" sz="1000" dirty="0" smtClean="0"/>
              <a:t>crash</a:t>
            </a:r>
            <a:r>
              <a:rPr lang="zh-CN" altLang="en-US" sz="1000" dirty="0" smtClean="0"/>
              <a:t>后要对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和非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线程进行区别对待。</a:t>
            </a:r>
            <a:endParaRPr lang="en-US" altLang="zh-CN" sz="1000" dirty="0" smtClean="0"/>
          </a:p>
          <a:p>
            <a:r>
              <a:rPr lang="en-US" altLang="zh-CN" sz="1100" b="1" dirty="0" smtClean="0"/>
              <a:t>4.xcrash</a:t>
            </a:r>
            <a:r>
              <a:rPr lang="zh-CN" altLang="en-US" sz="1100" b="1" dirty="0" smtClean="0"/>
              <a:t>官方地址</a:t>
            </a:r>
            <a:endParaRPr lang="en-US" altLang="zh-CN" b="1" dirty="0" smtClean="0"/>
          </a:p>
          <a:p>
            <a:r>
              <a:rPr lang="en-US" altLang="zh-CN" sz="1000" dirty="0" smtClean="0"/>
              <a:t>https</a:t>
            </a:r>
            <a:r>
              <a:rPr lang="en-US" altLang="zh-CN" sz="1000" dirty="0"/>
              <a:t>://</a:t>
            </a:r>
            <a:r>
              <a:rPr lang="en-US" altLang="zh-CN" sz="1000" dirty="0" smtClean="0"/>
              <a:t>github.com/iqiyi/xCrash</a:t>
            </a:r>
            <a:endParaRPr lang="zh-CN" altLang="en-US" sz="1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异常</a:t>
            </a:r>
            <a:r>
              <a:rPr lang="en-US" altLang="zh-CN" dirty="0" smtClean="0"/>
              <a:t>-</a:t>
            </a:r>
            <a:r>
              <a:rPr lang="zh-CN" altLang="en-US" dirty="0"/>
              <a:t>捕获案例</a:t>
            </a:r>
            <a:r>
              <a:rPr lang="en-US" altLang="zh-CN" dirty="0" smtClean="0"/>
              <a:t>5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050" y="1170056"/>
            <a:ext cx="4464972" cy="15677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70" y="3027360"/>
            <a:ext cx="4865699" cy="1324819"/>
          </a:xfrm>
          <a:prstGeom prst="rect">
            <a:avLst/>
          </a:prstGeom>
        </p:spPr>
      </p:pic>
      <p:cxnSp>
        <p:nvCxnSpPr>
          <p:cNvPr id="9" name="直接箭头连接符 8"/>
          <p:cNvCxnSpPr>
            <a:endCxn id="4" idx="1"/>
          </p:cNvCxnSpPr>
          <p:nvPr/>
        </p:nvCxnSpPr>
        <p:spPr>
          <a:xfrm>
            <a:off x="2805344" y="1109709"/>
            <a:ext cx="3867706" cy="844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5" idx="1"/>
          </p:cNvCxnSpPr>
          <p:nvPr/>
        </p:nvCxnSpPr>
        <p:spPr>
          <a:xfrm>
            <a:off x="2015231" y="1455938"/>
            <a:ext cx="4808739" cy="2233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100" dirty="0" smtClean="0"/>
              <a:t>1.</a:t>
            </a:r>
            <a:r>
              <a:rPr lang="zh-CN" altLang="en-US" sz="1100" dirty="0" smtClean="0"/>
              <a:t>日志记录方案</a:t>
            </a:r>
            <a:endParaRPr lang="en-US" altLang="zh-CN" sz="1100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zh-CN" altLang="en-US" sz="1000" b="1" dirty="0" smtClean="0"/>
              <a:t>常规手段</a:t>
            </a:r>
            <a:r>
              <a:rPr lang="zh-CN" altLang="en-US" sz="1000" dirty="0"/>
              <a:t> </a:t>
            </a:r>
            <a:r>
              <a:rPr lang="zh-CN" altLang="en-US" sz="1000" dirty="0" smtClean="0"/>
              <a:t>通过</a:t>
            </a:r>
            <a:r>
              <a:rPr lang="en-US" altLang="zh-CN" sz="1000" dirty="0" smtClean="0"/>
              <a:t>File IO</a:t>
            </a:r>
            <a:r>
              <a:rPr lang="zh-CN" altLang="en-US" sz="1000" dirty="0"/>
              <a:t> </a:t>
            </a:r>
            <a:r>
              <a:rPr lang="zh-CN" altLang="en-US" sz="1000" dirty="0" smtClean="0"/>
              <a:t>（进程用户空间 </a:t>
            </a:r>
            <a:r>
              <a:rPr lang="en-US" altLang="zh-CN" sz="1000" dirty="0"/>
              <a:t>&lt;-&gt; </a:t>
            </a:r>
            <a:r>
              <a:rPr lang="zh-CN" altLang="en-US" sz="1000" dirty="0" smtClean="0"/>
              <a:t>进程内核空间 </a:t>
            </a:r>
            <a:r>
              <a:rPr lang="en-US" altLang="zh-CN" sz="1000" dirty="0"/>
              <a:t>&lt;-&gt; </a:t>
            </a:r>
            <a:r>
              <a:rPr lang="zh-CN" altLang="en-US" sz="1000" dirty="0"/>
              <a:t>磁盘</a:t>
            </a:r>
            <a:r>
              <a:rPr lang="zh-CN" altLang="en-US" sz="1000" dirty="0" smtClean="0"/>
              <a:t>）的方式来实现的，这种方式要进行两次数据拷贝效率低</a:t>
            </a:r>
            <a:r>
              <a:rPr lang="zh-CN" altLang="en-US" sz="1000" dirty="0"/>
              <a:t>，而且在日志的量级较大的</a:t>
            </a:r>
            <a:r>
              <a:rPr lang="zh-CN" altLang="en-US" sz="1000" dirty="0" smtClean="0"/>
              <a:t>时候会影响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的运行性能。</a:t>
            </a:r>
            <a:endParaRPr lang="en-US" altLang="zh-CN" sz="1000" dirty="0" smtClean="0"/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</a:t>
            </a:r>
            <a:r>
              <a:rPr lang="zh-CN" altLang="en-US" sz="1000" b="1" dirty="0" smtClean="0"/>
              <a:t>高效手段</a:t>
            </a:r>
            <a:r>
              <a:rPr lang="zh-CN" altLang="en-US" sz="1000" dirty="0"/>
              <a:t> </a:t>
            </a:r>
            <a:r>
              <a:rPr lang="zh-CN" altLang="en-US" sz="1000" dirty="0" smtClean="0"/>
              <a:t>通过</a:t>
            </a:r>
            <a:r>
              <a:rPr lang="en-US" altLang="zh-CN" sz="1000" dirty="0" err="1" smtClean="0"/>
              <a:t>mmap</a:t>
            </a:r>
            <a:r>
              <a:rPr lang="zh-CN" altLang="en-US" sz="1000" dirty="0" smtClean="0"/>
              <a:t>内存映射的方式来实现，因数据操作是直接访问进程内核空间的，所以即使</a:t>
            </a:r>
            <a:r>
              <a:rPr lang="en-US" altLang="zh-CN" sz="1000" dirty="0" smtClean="0"/>
              <a:t>app</a:t>
            </a:r>
            <a:r>
              <a:rPr lang="zh-CN" altLang="en-US" sz="1000" dirty="0" smtClean="0"/>
              <a:t>异常退出了，已输出的日志内容也不会丢失。</a:t>
            </a:r>
            <a:endParaRPr lang="en-US" altLang="zh-CN" sz="1000" dirty="0" smtClean="0"/>
          </a:p>
          <a:p>
            <a:r>
              <a:rPr lang="en-US" altLang="zh-CN" sz="1000" b="1" dirty="0" err="1" smtClean="0"/>
              <a:t>mmap</a:t>
            </a:r>
            <a:r>
              <a:rPr lang="zh-CN" altLang="en-US" sz="1000" b="1" dirty="0" smtClean="0"/>
              <a:t>原理</a:t>
            </a:r>
            <a:r>
              <a:rPr lang="zh-CN" altLang="en-US" sz="1000" dirty="0" smtClean="0"/>
              <a:t>：在进程</a:t>
            </a:r>
            <a:r>
              <a:rPr lang="zh-CN" altLang="en-US" sz="1000" b="1" dirty="0" smtClean="0"/>
              <a:t>内核空间</a:t>
            </a:r>
            <a:r>
              <a:rPr lang="zh-CN" altLang="en-US" sz="1000" dirty="0" smtClean="0"/>
              <a:t>的</a:t>
            </a:r>
            <a:r>
              <a:rPr lang="zh-CN" altLang="en-US" sz="1000" b="1" dirty="0" smtClean="0"/>
              <a:t>内存</a:t>
            </a:r>
            <a:r>
              <a:rPr lang="zh-CN" altLang="en-US" sz="1000" b="1" dirty="0"/>
              <a:t>地址</a:t>
            </a:r>
            <a:r>
              <a:rPr lang="zh-CN" altLang="en-US" sz="1000" dirty="0" smtClean="0"/>
              <a:t>与</a:t>
            </a:r>
            <a:r>
              <a:rPr lang="zh-CN" altLang="en-US" sz="1000" b="1" dirty="0" smtClean="0"/>
              <a:t>用户</a:t>
            </a:r>
            <a:r>
              <a:rPr lang="zh-CN" altLang="en-US" sz="1000" b="1" dirty="0"/>
              <a:t>空间</a:t>
            </a:r>
            <a:r>
              <a:rPr lang="zh-CN" altLang="en-US" sz="1000" dirty="0" smtClean="0"/>
              <a:t>的</a:t>
            </a:r>
            <a:r>
              <a:rPr lang="zh-CN" altLang="en-US" sz="1000" b="1" dirty="0"/>
              <a:t>内存地址（虚拟）</a:t>
            </a:r>
            <a:r>
              <a:rPr lang="zh-CN" altLang="en-US" sz="1000" dirty="0" smtClean="0"/>
              <a:t>之间建立映射，然后进程只要在用户空间操作映射的虚拟内存地址，数据就会直接写到内核空间，内核再按照一定的策略回写磁盘，这样会减少一次数据从用户空间到内核空间的</a:t>
            </a:r>
            <a:r>
              <a:rPr lang="en-US" altLang="zh-CN" sz="1000" dirty="0" smtClean="0"/>
              <a:t>copy</a:t>
            </a:r>
            <a:r>
              <a:rPr lang="zh-CN" altLang="en-US" sz="1000" dirty="0" smtClean="0"/>
              <a:t>操作。</a:t>
            </a:r>
            <a:endParaRPr lang="en-US" altLang="zh-CN" sz="1000" dirty="0" smtClean="0"/>
          </a:p>
          <a:p>
            <a:r>
              <a:rPr lang="en-US" altLang="zh-CN" sz="1000" b="1" dirty="0" err="1" smtClean="0"/>
              <a:t>mmap</a:t>
            </a:r>
            <a:r>
              <a:rPr lang="zh-CN" altLang="en-US" sz="1000" b="1" dirty="0" smtClean="0"/>
              <a:t>流程</a:t>
            </a:r>
            <a:r>
              <a:rPr lang="zh-CN" altLang="en-US" sz="1000" dirty="0" smtClean="0"/>
              <a:t>：</a:t>
            </a:r>
            <a:r>
              <a:rPr lang="en-US" altLang="zh-CN" sz="1000" dirty="0" smtClean="0"/>
              <a:t>file -&gt; open(</a:t>
            </a:r>
            <a:r>
              <a:rPr lang="zh-CN" altLang="en-US" sz="1000" dirty="0" smtClean="0"/>
              <a:t>内核空间</a:t>
            </a:r>
            <a:r>
              <a:rPr lang="en-US" altLang="zh-CN" sz="1000" dirty="0" err="1" smtClean="0"/>
              <a:t>fd</a:t>
            </a:r>
            <a:r>
              <a:rPr lang="en-US" altLang="zh-CN" sz="1000" dirty="0" smtClean="0"/>
              <a:t>) -&gt; </a:t>
            </a:r>
            <a:r>
              <a:rPr lang="en-US" altLang="zh-CN" sz="1000" dirty="0" err="1" smtClean="0"/>
              <a:t>m</a:t>
            </a:r>
            <a:r>
              <a:rPr lang="en-US" altLang="zh-CN" sz="1000" b="1" dirty="0" err="1" smtClean="0"/>
              <a:t>map</a:t>
            </a:r>
            <a:r>
              <a:rPr lang="en-US" altLang="zh-CN" sz="1000" dirty="0" smtClean="0"/>
              <a:t>(</a:t>
            </a:r>
            <a:r>
              <a:rPr lang="zh-CN" altLang="en-US" sz="1000" dirty="0" smtClean="0"/>
              <a:t>用户空间</a:t>
            </a:r>
            <a:r>
              <a:rPr lang="en-US" altLang="zh-CN" sz="1000" dirty="0" err="1" smtClean="0"/>
              <a:t>addr</a:t>
            </a:r>
            <a:r>
              <a:rPr lang="en-US" altLang="zh-CN" sz="1000" dirty="0" smtClean="0"/>
              <a:t>) -&gt; </a:t>
            </a:r>
            <a:r>
              <a:rPr lang="en-US" altLang="zh-CN" sz="1000" dirty="0" err="1" smtClean="0"/>
              <a:t>memcpy</a:t>
            </a:r>
            <a:r>
              <a:rPr lang="en-US" altLang="zh-CN" sz="1000" dirty="0" smtClean="0"/>
              <a:t>() -&gt; close(</a:t>
            </a:r>
            <a:r>
              <a:rPr lang="en-US" altLang="zh-CN" sz="1000" dirty="0" err="1" smtClean="0"/>
              <a:t>fd</a:t>
            </a:r>
            <a:r>
              <a:rPr lang="en-US" altLang="zh-CN" sz="1000" dirty="0" smtClean="0"/>
              <a:t>) -&gt;</a:t>
            </a:r>
            <a:r>
              <a:rPr lang="zh-CN" altLang="en-US" sz="1000" dirty="0" smtClean="0"/>
              <a:t> </a:t>
            </a:r>
            <a:r>
              <a:rPr lang="en-US" altLang="zh-CN" sz="1000" dirty="0" err="1" smtClean="0"/>
              <a:t>m</a:t>
            </a:r>
            <a:r>
              <a:rPr lang="en-US" altLang="zh-CN" sz="1000" b="1" dirty="0" err="1" smtClean="0"/>
              <a:t>unmap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addr</a:t>
            </a:r>
            <a:r>
              <a:rPr lang="en-US" altLang="zh-CN" sz="1000" dirty="0" smtClean="0"/>
              <a:t>) -&gt; </a:t>
            </a:r>
            <a:r>
              <a:rPr lang="en-US" altLang="zh-CN" sz="1000" dirty="0" err="1" smtClean="0"/>
              <a:t>msync</a:t>
            </a:r>
            <a:r>
              <a:rPr lang="en-US" altLang="zh-CN" sz="1000" dirty="0" smtClean="0"/>
              <a:t>(sync/</a:t>
            </a:r>
            <a:r>
              <a:rPr lang="en-US" altLang="zh-CN" sz="1000" dirty="0" err="1" smtClean="0"/>
              <a:t>async</a:t>
            </a:r>
            <a:r>
              <a:rPr lang="en-US" altLang="zh-CN" sz="1000" dirty="0" smtClean="0"/>
              <a:t>) -&gt; file</a:t>
            </a:r>
          </a:p>
          <a:p>
            <a:r>
              <a:rPr lang="en-US" altLang="zh-CN" sz="1100" dirty="0" smtClean="0"/>
              <a:t>2.Trojan </a:t>
            </a:r>
            <a:r>
              <a:rPr lang="zh-CN" altLang="en-US" sz="1100" b="1" dirty="0" smtClean="0"/>
              <a:t>仅本地记录</a:t>
            </a:r>
            <a:endParaRPr lang="en-US" altLang="zh-CN" sz="1100" b="1" dirty="0" smtClean="0"/>
          </a:p>
          <a:p>
            <a:r>
              <a:rPr lang="zh-CN" altLang="en-US" sz="900" dirty="0"/>
              <a:t>简洁的 </a:t>
            </a:r>
            <a:r>
              <a:rPr lang="en-US" altLang="zh-CN" sz="900" dirty="0"/>
              <a:t>API</a:t>
            </a:r>
            <a:r>
              <a:rPr lang="zh-CN" altLang="en-US" sz="900" dirty="0"/>
              <a:t>，通过几行代码就可以接入，实现日记记录功能</a:t>
            </a:r>
            <a:r>
              <a:rPr lang="zh-CN" altLang="en-US" sz="900" dirty="0" smtClean="0"/>
              <a:t>；</a:t>
            </a:r>
            <a:endParaRPr lang="en-US" altLang="zh-CN" sz="900" dirty="0" smtClean="0"/>
          </a:p>
          <a:p>
            <a:r>
              <a:rPr lang="zh-CN" altLang="en-US" sz="900" dirty="0" smtClean="0"/>
              <a:t>扩展性</a:t>
            </a:r>
            <a:r>
              <a:rPr lang="zh-CN" altLang="en-US" sz="900" dirty="0"/>
              <a:t>高，开发者可以自定义日志文件的上传功能；</a:t>
            </a:r>
          </a:p>
          <a:p>
            <a:r>
              <a:rPr lang="zh-CN" altLang="en-US" sz="900" dirty="0" smtClean="0"/>
              <a:t>稳定性</a:t>
            </a:r>
            <a:r>
              <a:rPr lang="zh-CN" altLang="en-US" sz="900" dirty="0"/>
              <a:t>高，目前已稳定运行在饿了么物流团队众包等多个 </a:t>
            </a:r>
            <a:r>
              <a:rPr lang="en-US" altLang="zh-CN" sz="900" dirty="0"/>
              <a:t>APP </a:t>
            </a:r>
            <a:r>
              <a:rPr lang="zh-CN" altLang="en-US" sz="900" dirty="0" smtClean="0"/>
              <a:t>上</a:t>
            </a:r>
            <a:endParaRPr lang="en-US" altLang="zh-CN" sz="900" dirty="0" smtClean="0"/>
          </a:p>
          <a:p>
            <a:r>
              <a:rPr lang="en-US" altLang="zh-CN" sz="1100" dirty="0" smtClean="0"/>
              <a:t>3.Logan </a:t>
            </a:r>
            <a:r>
              <a:rPr lang="zh-CN" altLang="en-US" sz="1100" b="1" dirty="0" smtClean="0"/>
              <a:t>一站式方案</a:t>
            </a:r>
            <a:endParaRPr lang="en-US" altLang="zh-CN" sz="1100" b="1" dirty="0" smtClean="0"/>
          </a:p>
          <a:p>
            <a:r>
              <a:rPr lang="zh-CN" altLang="en-US" sz="900" dirty="0" smtClean="0"/>
              <a:t>美团推出</a:t>
            </a:r>
            <a:r>
              <a:rPr lang="zh-CN" altLang="en-US" sz="900" dirty="0"/>
              <a:t>的大</a:t>
            </a:r>
            <a:r>
              <a:rPr lang="zh-CN" altLang="en-US" sz="900" dirty="0" smtClean="0"/>
              <a:t>前端统一日志方案。</a:t>
            </a:r>
            <a:endParaRPr lang="en-US" altLang="zh-CN" sz="900" dirty="0" smtClean="0"/>
          </a:p>
          <a:p>
            <a:r>
              <a:rPr lang="zh-CN" altLang="en-US" sz="900" dirty="0" smtClean="0"/>
              <a:t>是一套开源的日志系统，包括</a:t>
            </a:r>
            <a:r>
              <a:rPr lang="zh-CN" altLang="en-US" sz="900" dirty="0"/>
              <a:t>日志的收集存储，上报</a:t>
            </a:r>
            <a:r>
              <a:rPr lang="zh-CN" altLang="en-US" sz="900" dirty="0" smtClean="0"/>
              <a:t>分析和可视化</a:t>
            </a:r>
            <a:r>
              <a:rPr lang="zh-CN" altLang="en-US" sz="900" dirty="0"/>
              <a:t>展示</a:t>
            </a:r>
            <a:r>
              <a:rPr lang="zh-CN" altLang="en-US" sz="900" dirty="0" smtClean="0"/>
              <a:t>。</a:t>
            </a:r>
            <a:endParaRPr lang="en-US" altLang="zh-CN" sz="900" dirty="0" smtClean="0"/>
          </a:p>
          <a:p>
            <a:r>
              <a:rPr lang="en-US" altLang="zh-CN" sz="900" dirty="0" smtClean="0"/>
              <a:t>Logan</a:t>
            </a:r>
            <a:r>
              <a:rPr lang="zh-CN" altLang="en-US" sz="900" dirty="0" smtClean="0"/>
              <a:t>四</a:t>
            </a:r>
            <a:r>
              <a:rPr lang="zh-CN" altLang="en-US" sz="900" dirty="0"/>
              <a:t>大</a:t>
            </a:r>
            <a:r>
              <a:rPr lang="zh-CN" altLang="en-US" sz="900" dirty="0" smtClean="0"/>
              <a:t>模块：日志输入、日志存储、后端系统、前端系统。</a:t>
            </a:r>
            <a:endParaRPr lang="en-US" altLang="zh-CN" sz="900" dirty="0" smtClean="0"/>
          </a:p>
          <a:p>
            <a:r>
              <a:rPr lang="en-US" altLang="zh-CN" sz="1100" dirty="0" smtClean="0"/>
              <a:t>4.</a:t>
            </a:r>
            <a:r>
              <a:rPr lang="zh-CN" altLang="en-US" sz="1100" dirty="0" smtClean="0"/>
              <a:t>官方地址</a:t>
            </a:r>
            <a:endParaRPr lang="en-US" altLang="zh-CN" sz="1100" dirty="0" smtClean="0"/>
          </a:p>
          <a:p>
            <a:r>
              <a:rPr lang="en-US" altLang="zh-CN" sz="900" dirty="0">
                <a:hlinkClick r:id="rId2"/>
              </a:rPr>
              <a:t>https://</a:t>
            </a:r>
            <a:r>
              <a:rPr lang="en-US" altLang="zh-CN" sz="900" dirty="0" smtClean="0">
                <a:hlinkClick r:id="rId2"/>
              </a:rPr>
              <a:t>github.com/eleme/Trojan</a:t>
            </a:r>
            <a:endParaRPr lang="en-US" altLang="zh-CN" sz="900" dirty="0" smtClean="0"/>
          </a:p>
          <a:p>
            <a:r>
              <a:rPr lang="en-US" altLang="zh-CN" sz="900" dirty="0">
                <a:hlinkClick r:id="rId3"/>
              </a:rPr>
              <a:t>https://</a:t>
            </a:r>
            <a:r>
              <a:rPr lang="en-US" altLang="zh-CN" sz="900" dirty="0" smtClean="0">
                <a:hlinkClick r:id="rId3"/>
              </a:rPr>
              <a:t>github.com/Meituan-Dianping/Logan</a:t>
            </a:r>
            <a:endParaRPr lang="en-US" altLang="zh-CN" sz="900" dirty="0" smtClean="0"/>
          </a:p>
          <a:p>
            <a:endParaRPr lang="zh-CN" altLang="en-US" sz="11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日志记录</a:t>
            </a:r>
            <a:endParaRPr lang="zh-CN" altLang="en-US" dirty="0"/>
          </a:p>
        </p:txBody>
      </p:sp>
      <p:pic>
        <p:nvPicPr>
          <p:cNvPr id="1026" name="Picture 2" descr="proces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54" y="3363762"/>
            <a:ext cx="5713264" cy="260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18387" y="2725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5" name="直接箭头连接符 4"/>
          <p:cNvCxnSpPr>
            <a:endCxn id="1026" idx="1"/>
          </p:cNvCxnSpPr>
          <p:nvPr/>
        </p:nvCxnSpPr>
        <p:spPr>
          <a:xfrm>
            <a:off x="1633491" y="4181383"/>
            <a:ext cx="3871763" cy="483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381636" y="2935115"/>
            <a:ext cx="8449121" cy="987769"/>
          </a:xfrm>
        </p:spPr>
        <p:txBody>
          <a:bodyPr/>
          <a:lstStyle/>
          <a:p>
            <a:r>
              <a:rPr lang="zh-CN" altLang="en-US" dirty="0"/>
              <a:t>课程</a:t>
            </a:r>
            <a:r>
              <a:rPr lang="zh-CN" altLang="en-US" dirty="0" smtClean="0"/>
              <a:t>对象与目标</a:t>
            </a:r>
            <a:r>
              <a:rPr lang="zh-CN" altLang="en-US" sz="2000" dirty="0" smtClean="0"/>
              <a:t>让自己从业务中抽离</a:t>
            </a:r>
            <a:endParaRPr lang="zh-CN" altLang="en-US" sz="200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100" b="1" dirty="0" err="1" smtClean="0"/>
              <a:t>AspectJX</a:t>
            </a:r>
            <a:r>
              <a:rPr lang="zh-CN" altLang="en-US" sz="1100" dirty="0" smtClean="0"/>
              <a:t>（沪江科技）：</a:t>
            </a:r>
            <a:r>
              <a:rPr lang="zh-CN" altLang="en-US" sz="1000" dirty="0" smtClean="0"/>
              <a:t>一</a:t>
            </a:r>
            <a:r>
              <a:rPr lang="zh-CN" altLang="en-US" sz="1000" dirty="0"/>
              <a:t>个基于</a:t>
            </a:r>
            <a:r>
              <a:rPr lang="en-US" altLang="zh-CN" sz="1000" dirty="0" smtClean="0"/>
              <a:t>AspectJ</a:t>
            </a:r>
            <a:r>
              <a:rPr lang="zh-CN" altLang="en-US" sz="1000" dirty="0" smtClean="0"/>
              <a:t>扩展出来的可用</a:t>
            </a:r>
            <a:r>
              <a:rPr lang="zh-CN" altLang="en-US" sz="1000" dirty="0"/>
              <a:t>于</a:t>
            </a:r>
            <a:r>
              <a:rPr lang="en-US" altLang="zh-CN" sz="1000" dirty="0" smtClean="0"/>
              <a:t>Android</a:t>
            </a:r>
            <a:r>
              <a:rPr lang="zh-CN" altLang="en-US" sz="1000" dirty="0" smtClean="0"/>
              <a:t>平台</a:t>
            </a:r>
            <a:r>
              <a:rPr lang="zh-CN" altLang="en-US" sz="1000" dirty="0"/>
              <a:t>的</a:t>
            </a:r>
            <a:r>
              <a:rPr lang="en-US" altLang="zh-CN" sz="1000" dirty="0"/>
              <a:t>AOP</a:t>
            </a:r>
            <a:r>
              <a:rPr lang="zh-CN" altLang="en-US" sz="1000" dirty="0"/>
              <a:t>框架</a:t>
            </a:r>
            <a:r>
              <a:rPr lang="zh-CN" altLang="en-US" sz="1000" dirty="0" smtClean="0"/>
              <a:t>，</a:t>
            </a:r>
            <a:endParaRPr lang="en-US" altLang="zh-CN" sz="1000" dirty="0" smtClean="0"/>
          </a:p>
          <a:p>
            <a:r>
              <a:rPr lang="zh-CN" altLang="en-US" sz="1000" dirty="0" smtClean="0"/>
              <a:t>可</a:t>
            </a:r>
            <a:r>
              <a:rPr lang="zh-CN" altLang="en-US" sz="1000" dirty="0"/>
              <a:t>作用于</a:t>
            </a:r>
            <a:r>
              <a:rPr lang="en-US" altLang="zh-CN" sz="1000" dirty="0"/>
              <a:t>java</a:t>
            </a:r>
            <a:r>
              <a:rPr lang="zh-CN" altLang="en-US" sz="1000" dirty="0"/>
              <a:t>源码，</a:t>
            </a:r>
            <a:r>
              <a:rPr lang="en-US" altLang="zh-CN" sz="1000" dirty="0"/>
              <a:t>class</a:t>
            </a:r>
            <a:r>
              <a:rPr lang="zh-CN" altLang="en-US" sz="1000" dirty="0" smtClean="0"/>
              <a:t>文件和</a:t>
            </a:r>
            <a:r>
              <a:rPr lang="en-US" altLang="zh-CN" sz="1000" dirty="0" smtClean="0"/>
              <a:t>jar</a:t>
            </a:r>
            <a:r>
              <a:rPr lang="zh-CN" altLang="en-US" sz="1000" dirty="0"/>
              <a:t>包，同时支持</a:t>
            </a:r>
            <a:r>
              <a:rPr lang="en-US" altLang="zh-CN" sz="1000" dirty="0" err="1"/>
              <a:t>kotlin</a:t>
            </a:r>
            <a:r>
              <a:rPr lang="zh-CN" altLang="en-US" sz="1000" dirty="0"/>
              <a:t>的应用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r>
              <a:rPr lang="en-US" altLang="zh-CN" sz="1100" b="1" dirty="0" smtClean="0"/>
              <a:t>1.</a:t>
            </a:r>
            <a:r>
              <a:rPr lang="zh-CN" altLang="en-US" sz="1100" b="1" dirty="0" smtClean="0"/>
              <a:t>实现原理</a:t>
            </a:r>
            <a:endParaRPr lang="en-US" altLang="zh-CN" sz="1100" b="1" dirty="0" smtClean="0"/>
          </a:p>
          <a:p>
            <a:r>
              <a:rPr lang="zh-CN" altLang="en-US" sz="1000" dirty="0" smtClean="0"/>
              <a:t>编译时在指定接口的开始或结束位置插入</a:t>
            </a:r>
            <a:r>
              <a:rPr lang="en-US" altLang="zh-CN" sz="1000" dirty="0" smtClean="0"/>
              <a:t>Aspect</a:t>
            </a:r>
            <a:r>
              <a:rPr lang="zh-CN" altLang="en-US" sz="1000" dirty="0" smtClean="0"/>
              <a:t>（日志记录、性能统计）代码。</a:t>
            </a:r>
            <a:endParaRPr lang="en-US" altLang="zh-CN" sz="1000" b="1" dirty="0" smtClean="0"/>
          </a:p>
          <a:p>
            <a:r>
              <a:rPr lang="en-US" altLang="zh-CN" sz="1100" b="1" dirty="0" smtClean="0"/>
              <a:t>2.</a:t>
            </a:r>
            <a:r>
              <a:rPr lang="zh-CN" altLang="en-US" sz="1100" b="1" dirty="0" smtClean="0"/>
              <a:t>类型介绍</a:t>
            </a:r>
            <a:endParaRPr lang="en-US" altLang="zh-CN" sz="1100" b="1" dirty="0" smtClean="0"/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After</a:t>
            </a:r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Before</a:t>
            </a:r>
          </a:p>
          <a:p>
            <a:r>
              <a:rPr lang="en-US" altLang="zh-CN" sz="1000" dirty="0" smtClean="0"/>
              <a:t>3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Around</a:t>
            </a:r>
          </a:p>
          <a:p>
            <a:r>
              <a:rPr lang="en-US" altLang="zh-CN" sz="1100" b="1" dirty="0" smtClean="0"/>
              <a:t>3.</a:t>
            </a:r>
            <a:r>
              <a:rPr lang="zh-CN" altLang="en-US" sz="1100" b="1" dirty="0" smtClean="0"/>
              <a:t>使用场景</a:t>
            </a:r>
            <a:endParaRPr lang="en-US" altLang="zh-CN" sz="1100" b="1" dirty="0" smtClean="0"/>
          </a:p>
          <a:p>
            <a:r>
              <a:rPr lang="en-US" altLang="zh-CN" sz="1100" dirty="0" smtClean="0"/>
              <a:t>1</a:t>
            </a:r>
            <a:r>
              <a:rPr lang="zh-CN" altLang="en-US" sz="1100" dirty="0" smtClean="0"/>
              <a:t>）组件生命周期</a:t>
            </a:r>
            <a:endParaRPr lang="en-US" altLang="zh-CN" sz="1100" dirty="0" smtClean="0"/>
          </a:p>
          <a:p>
            <a:r>
              <a:rPr lang="en-US" altLang="zh-CN" sz="1100" dirty="0" smtClean="0"/>
              <a:t>2</a:t>
            </a:r>
            <a:r>
              <a:rPr lang="zh-CN" altLang="en-US" sz="1100" dirty="0" smtClean="0"/>
              <a:t>）用户操作轨迹</a:t>
            </a:r>
            <a:endParaRPr lang="en-US" altLang="zh-CN" sz="1100" dirty="0" smtClean="0"/>
          </a:p>
          <a:p>
            <a:r>
              <a:rPr lang="en-US" altLang="zh-CN" sz="1100" dirty="0" smtClean="0"/>
              <a:t>3</a:t>
            </a:r>
            <a:r>
              <a:rPr lang="zh-CN" altLang="en-US" sz="1100" dirty="0" smtClean="0"/>
              <a:t>）业务流程调用</a:t>
            </a:r>
            <a:endParaRPr lang="en-US" altLang="zh-CN" sz="1100" dirty="0" smtClean="0"/>
          </a:p>
          <a:p>
            <a:r>
              <a:rPr lang="en-US" altLang="zh-CN" sz="1100" dirty="0" smtClean="0"/>
              <a:t>4</a:t>
            </a:r>
            <a:r>
              <a:rPr lang="zh-CN" altLang="en-US" sz="1100" dirty="0" smtClean="0"/>
              <a:t>）网络交互状态</a:t>
            </a:r>
            <a:endParaRPr lang="en-US" altLang="zh-CN" sz="1100" dirty="0"/>
          </a:p>
          <a:p>
            <a:r>
              <a:rPr lang="en-US" altLang="zh-CN" sz="1100" b="1" dirty="0" smtClean="0"/>
              <a:t>4.</a:t>
            </a:r>
            <a:r>
              <a:rPr lang="zh-CN" altLang="en-US" sz="1100" b="1" dirty="0" smtClean="0"/>
              <a:t>官方地址</a:t>
            </a:r>
            <a:endParaRPr lang="en-US" altLang="zh-CN" sz="1100" b="1" dirty="0"/>
          </a:p>
          <a:p>
            <a:r>
              <a:rPr lang="en-US" altLang="zh-CN" sz="1100" dirty="0">
                <a:hlinkClick r:id="rId2"/>
              </a:rPr>
              <a:t>https://</a:t>
            </a:r>
            <a:r>
              <a:rPr lang="en-US" altLang="zh-CN" sz="1100" dirty="0" smtClean="0">
                <a:hlinkClick r:id="rId2"/>
              </a:rPr>
              <a:t>github.com/HujiangTechnology/gradle_plugin_android_aspectjx</a:t>
            </a:r>
            <a:endParaRPr lang="en-US" altLang="zh-CN" sz="1100" dirty="0" smtClean="0"/>
          </a:p>
          <a:p>
            <a:r>
              <a:rPr lang="en-US" altLang="zh-CN" sz="1100" dirty="0"/>
              <a:t>https://github.com/HujiangTechnology/AspectJX-Demo</a:t>
            </a:r>
            <a:endParaRPr lang="zh-CN" altLang="zh-CN" sz="1100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-AOP</a:t>
            </a:r>
            <a:r>
              <a:rPr lang="zh-CN" altLang="en-US" dirty="0" smtClean="0"/>
              <a:t>插桩埋点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4856027" y="1276512"/>
            <a:ext cx="6863273" cy="4068956"/>
            <a:chOff x="4856027" y="1276512"/>
            <a:chExt cx="6863273" cy="406895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27" y="1295869"/>
              <a:ext cx="4417744" cy="7654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8511" y="1276512"/>
              <a:ext cx="2320789" cy="26751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27" y="2114047"/>
              <a:ext cx="4554304" cy="173208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6027" y="3951673"/>
              <a:ext cx="4374584" cy="1393795"/>
            </a:xfrm>
            <a:prstGeom prst="rect">
              <a:avLst/>
            </a:prstGeom>
          </p:spPr>
        </p:pic>
      </p:grpSp>
      <p:cxnSp>
        <p:nvCxnSpPr>
          <p:cNvPr id="10" name="直接箭头连接符 9"/>
          <p:cNvCxnSpPr/>
          <p:nvPr/>
        </p:nvCxnSpPr>
        <p:spPr>
          <a:xfrm flipV="1">
            <a:off x="1003177" y="3453414"/>
            <a:ext cx="3941685" cy="392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000" b="1" dirty="0" smtClean="0"/>
              <a:t>UI</a:t>
            </a:r>
            <a:r>
              <a:rPr lang="zh-CN" altLang="en-US" sz="1000" b="1" dirty="0" smtClean="0"/>
              <a:t>性能标准：</a:t>
            </a:r>
            <a:endParaRPr lang="en-US" altLang="zh-CN" sz="1000" b="1" dirty="0" smtClean="0"/>
          </a:p>
          <a:p>
            <a:r>
              <a:rPr lang="zh-CN" altLang="en-US" sz="1000" dirty="0" smtClean="0"/>
              <a:t>流畅</a:t>
            </a:r>
            <a:r>
              <a:rPr lang="zh-CN" altLang="en-US" sz="1000" dirty="0"/>
              <a:t>的</a:t>
            </a:r>
            <a:r>
              <a:rPr lang="zh-CN" altLang="en-US" sz="1000" dirty="0" smtClean="0"/>
              <a:t>界面需要</a:t>
            </a:r>
            <a:r>
              <a:rPr lang="zh-CN" altLang="en-US" sz="1000" dirty="0"/>
              <a:t>保证每秒</a:t>
            </a:r>
            <a:r>
              <a:rPr lang="en-US" altLang="zh-CN" sz="1000" dirty="0"/>
              <a:t>60</a:t>
            </a:r>
            <a:r>
              <a:rPr lang="zh-CN" altLang="en-US" sz="1000" dirty="0" smtClean="0"/>
              <a:t>帧</a:t>
            </a:r>
            <a:r>
              <a:rPr lang="en-US" altLang="zh-CN" sz="1000" dirty="0" smtClean="0"/>
              <a:t>UI</a:t>
            </a:r>
            <a:r>
              <a:rPr lang="zh-CN" altLang="en-US" sz="1000" dirty="0" smtClean="0"/>
              <a:t>刷新速率</a:t>
            </a:r>
            <a:r>
              <a:rPr lang="zh-CN" altLang="en-US" sz="1000" dirty="0"/>
              <a:t>，</a:t>
            </a:r>
            <a:r>
              <a:rPr lang="zh-CN" altLang="en-US" sz="1000" dirty="0" smtClean="0"/>
              <a:t>即每</a:t>
            </a:r>
            <a:r>
              <a:rPr lang="zh-CN" altLang="en-US" sz="1000" dirty="0"/>
              <a:t>一</a:t>
            </a:r>
            <a:r>
              <a:rPr lang="zh-CN" altLang="en-US" sz="1000" dirty="0" smtClean="0"/>
              <a:t>帧花费的</a:t>
            </a:r>
            <a:r>
              <a:rPr lang="zh-CN" altLang="en-US" sz="1000" dirty="0"/>
              <a:t>时间</a:t>
            </a:r>
            <a:r>
              <a:rPr lang="zh-CN" altLang="en-US" sz="1000" dirty="0" smtClean="0"/>
              <a:t>不超过</a:t>
            </a:r>
            <a:r>
              <a:rPr lang="en-US" altLang="zh-CN" sz="1000" dirty="0"/>
              <a:t>16ms</a:t>
            </a:r>
            <a:r>
              <a:rPr lang="zh-CN" altLang="en-US" sz="1000" dirty="0"/>
              <a:t>，否则就</a:t>
            </a:r>
            <a:r>
              <a:rPr lang="zh-CN" altLang="en-US" sz="1000" dirty="0" smtClean="0"/>
              <a:t>会卡顿掉帧。</a:t>
            </a:r>
            <a:endParaRPr lang="en-US" altLang="zh-CN" sz="1100" b="1" dirty="0" smtClean="0"/>
          </a:p>
          <a:p>
            <a:r>
              <a:rPr lang="en-US" altLang="zh-CN" sz="1100" b="1" dirty="0" smtClean="0"/>
              <a:t>1.TraceView(Instrumented) </a:t>
            </a:r>
            <a:r>
              <a:rPr lang="zh-CN" altLang="en-US" sz="1000" dirty="0" smtClean="0"/>
              <a:t>将函数</a:t>
            </a:r>
            <a:r>
              <a:rPr lang="zh-CN" altLang="en-US" sz="1000" dirty="0"/>
              <a:t>的调用</a:t>
            </a:r>
            <a:r>
              <a:rPr lang="zh-CN" altLang="en-US" sz="1000" dirty="0" smtClean="0"/>
              <a:t>关系和运行耗时写入</a:t>
            </a:r>
            <a:r>
              <a:rPr lang="en-US" altLang="zh-CN" sz="1000" dirty="0" smtClean="0"/>
              <a:t>trace</a:t>
            </a:r>
            <a:r>
              <a:rPr lang="zh-CN" altLang="en-US" sz="1000" dirty="0" smtClean="0"/>
              <a:t>文件</a:t>
            </a:r>
            <a:endParaRPr lang="en-US" altLang="zh-CN" sz="1000" dirty="0"/>
          </a:p>
          <a:p>
            <a:r>
              <a:rPr lang="zh-CN" altLang="en-US" sz="1100" dirty="0" smtClean="0"/>
              <a:t>对</a:t>
            </a:r>
            <a:r>
              <a:rPr lang="en-US" altLang="zh-CN" sz="1100" dirty="0" smtClean="0"/>
              <a:t>app</a:t>
            </a:r>
            <a:r>
              <a:rPr lang="zh-CN" altLang="en-US" sz="1100" dirty="0" smtClean="0"/>
              <a:t>运行的性能有影响，无法反应实际情况，不过具有如下实用价值：</a:t>
            </a:r>
            <a:endParaRPr lang="en-US" altLang="zh-CN" sz="1100" dirty="0" smtClean="0"/>
          </a:p>
          <a:p>
            <a:r>
              <a:rPr lang="en-US" altLang="zh-CN" sz="1100" dirty="0" smtClean="0"/>
              <a:t>1</a:t>
            </a:r>
            <a:r>
              <a:rPr lang="zh-CN" altLang="en-US" sz="1100" dirty="0" smtClean="0"/>
              <a:t>）当次检测</a:t>
            </a:r>
            <a:r>
              <a:rPr lang="zh-CN" altLang="en-US" sz="1100" dirty="0"/>
              <a:t>中关注执行时间</a:t>
            </a:r>
            <a:r>
              <a:rPr lang="zh-CN" altLang="en-US" sz="1100" dirty="0" smtClean="0"/>
              <a:t>占比高的方法</a:t>
            </a:r>
            <a:endParaRPr lang="en-US" altLang="zh-CN" sz="1100" dirty="0" smtClean="0"/>
          </a:p>
          <a:p>
            <a:r>
              <a:rPr lang="en-US" altLang="zh-CN" sz="1100" dirty="0" smtClean="0"/>
              <a:t>2</a:t>
            </a:r>
            <a:r>
              <a:rPr lang="zh-CN" altLang="en-US" sz="1100" dirty="0" smtClean="0"/>
              <a:t>）对比问题优化前后的检测情况</a:t>
            </a:r>
            <a:endParaRPr lang="en-US" altLang="zh-CN" sz="1100" dirty="0" smtClean="0"/>
          </a:p>
          <a:p>
            <a:r>
              <a:rPr lang="en-US" altLang="zh-CN" sz="1100" b="1" dirty="0" smtClean="0"/>
              <a:t>2.Systrace(Sampled) </a:t>
            </a:r>
            <a:r>
              <a:rPr lang="zh-CN" altLang="en-US" sz="1000" dirty="0" smtClean="0"/>
              <a:t>在代码关键位置添加性能探针</a:t>
            </a:r>
            <a:endParaRPr lang="en-US" altLang="zh-CN" sz="1000" dirty="0" smtClean="0"/>
          </a:p>
          <a:p>
            <a:r>
              <a:rPr lang="zh-CN" altLang="en-US" sz="1100" dirty="0" smtClean="0"/>
              <a:t>一般用来监控系统调用耗时，不做应用代码的耗时分析。</a:t>
            </a:r>
            <a:endParaRPr lang="en-US" altLang="zh-CN" sz="1100" dirty="0" smtClean="0"/>
          </a:p>
          <a:p>
            <a:r>
              <a:rPr lang="zh-CN" altLang="en-US" sz="1100" dirty="0" smtClean="0"/>
              <a:t>可以用来查看</a:t>
            </a:r>
            <a:r>
              <a:rPr lang="en-US" altLang="zh-CN" sz="1100" dirty="0" smtClean="0"/>
              <a:t>UI</a:t>
            </a:r>
            <a:r>
              <a:rPr lang="zh-CN" altLang="en-US" sz="1100" dirty="0" smtClean="0"/>
              <a:t>线程是否发生</a:t>
            </a:r>
            <a:r>
              <a:rPr lang="zh-CN" altLang="en-US" sz="1100" dirty="0"/>
              <a:t>阻塞，造成掉帧</a:t>
            </a:r>
            <a:r>
              <a:rPr lang="zh-CN" altLang="en-US" sz="1100" dirty="0" smtClean="0"/>
              <a:t>或卡顿现象。</a:t>
            </a:r>
            <a:endParaRPr lang="en-US" altLang="zh-CN" sz="1100" dirty="0" smtClean="0"/>
          </a:p>
          <a:p>
            <a:r>
              <a:rPr lang="zh-CN" altLang="en-US" sz="1100" dirty="0" smtClean="0"/>
              <a:t>可用来为</a:t>
            </a:r>
            <a:r>
              <a:rPr lang="en-US" altLang="zh-CN" sz="1100" dirty="0" smtClean="0"/>
              <a:t>app</a:t>
            </a:r>
            <a:r>
              <a:rPr lang="zh-CN" altLang="en-US" sz="1100" dirty="0" smtClean="0"/>
              <a:t>启动或界面切换时提供优化思路。</a:t>
            </a:r>
            <a:endParaRPr lang="en-US" altLang="zh-CN" sz="1100" dirty="0"/>
          </a:p>
          <a:p>
            <a:r>
              <a:rPr lang="en-US" altLang="zh-CN" sz="1100" b="1" dirty="0" smtClean="0"/>
              <a:t>3.Blockcanary</a:t>
            </a:r>
          </a:p>
          <a:p>
            <a:r>
              <a:rPr lang="en-US" altLang="zh-CN" sz="1100" dirty="0" smtClean="0"/>
              <a:t>ANR</a:t>
            </a:r>
            <a:r>
              <a:rPr lang="zh-CN" altLang="en-US" sz="1100" dirty="0" smtClean="0"/>
              <a:t>监测</a:t>
            </a:r>
            <a:endParaRPr lang="en-US" altLang="zh-CN" sz="1100" dirty="0" smtClean="0"/>
          </a:p>
          <a:p>
            <a:r>
              <a:rPr lang="zh-CN" altLang="en-US" sz="1100" dirty="0" smtClean="0"/>
              <a:t>非侵入式的性能监控组件。</a:t>
            </a:r>
          </a:p>
          <a:p>
            <a:r>
              <a:rPr lang="en-US" altLang="zh-CN" sz="1100" b="1" dirty="0" smtClean="0"/>
              <a:t>4.Leakcanary</a:t>
            </a:r>
          </a:p>
          <a:p>
            <a:r>
              <a:rPr lang="en-US" altLang="zh-CN" sz="1100" dirty="0" smtClean="0"/>
              <a:t>A memory leak detection library for Android. </a:t>
            </a:r>
          </a:p>
          <a:p>
            <a:r>
              <a:rPr lang="zh-CN" altLang="en-US" sz="1100" dirty="0" smtClean="0"/>
              <a:t>基于</a:t>
            </a:r>
            <a:r>
              <a:rPr lang="en-US" altLang="zh-CN" sz="1100" dirty="0" smtClean="0"/>
              <a:t>MAT</a:t>
            </a:r>
            <a:r>
              <a:rPr lang="zh-CN" altLang="en-US" sz="1100" dirty="0" smtClean="0"/>
              <a:t>的内存泄露监测。</a:t>
            </a:r>
          </a:p>
          <a:p>
            <a:endParaRPr lang="zh-CN" altLang="zh-CN" sz="1400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性能监控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284" y="4464833"/>
            <a:ext cx="5944319" cy="2393167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902457" y="949038"/>
            <a:ext cx="6278487" cy="3447166"/>
            <a:chOff x="5902457" y="949038"/>
            <a:chExt cx="6278487" cy="344716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457" y="949038"/>
              <a:ext cx="5944319" cy="177260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457" y="3701113"/>
              <a:ext cx="6278487" cy="69509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2457" y="2752128"/>
              <a:ext cx="3797724" cy="987134"/>
            </a:xfrm>
            <a:prstGeom prst="rect">
              <a:avLst/>
            </a:prstGeom>
          </p:spPr>
        </p:pic>
      </p:grpSp>
      <p:cxnSp>
        <p:nvCxnSpPr>
          <p:cNvPr id="10" name="直接箭头连接符 9"/>
          <p:cNvCxnSpPr/>
          <p:nvPr/>
        </p:nvCxnSpPr>
        <p:spPr>
          <a:xfrm>
            <a:off x="1988598" y="1837678"/>
            <a:ext cx="3913859" cy="914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4" idx="1"/>
          </p:cNvCxnSpPr>
          <p:nvPr/>
        </p:nvCxnSpPr>
        <p:spPr>
          <a:xfrm>
            <a:off x="1571348" y="3160450"/>
            <a:ext cx="4337936" cy="250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900" b="1" dirty="0" smtClean="0"/>
              <a:t>描述</a:t>
            </a:r>
            <a:r>
              <a:rPr lang="zh-CN" altLang="en-US" sz="900" dirty="0" smtClean="0"/>
              <a:t>：使用</a:t>
            </a:r>
            <a:r>
              <a:rPr lang="en-US" altLang="zh-CN" sz="900" dirty="0" err="1" smtClean="0"/>
              <a:t>TraceView</a:t>
            </a:r>
            <a:r>
              <a:rPr lang="zh-CN" altLang="en-US" sz="900" dirty="0" smtClean="0"/>
              <a:t>和</a:t>
            </a:r>
            <a:r>
              <a:rPr lang="en-US" altLang="zh-CN" sz="900" dirty="0" err="1" smtClean="0"/>
              <a:t>SysTrace</a:t>
            </a:r>
            <a:r>
              <a:rPr lang="zh-CN" altLang="en-US" sz="900" dirty="0" smtClean="0"/>
              <a:t>来进行性能分析。</a:t>
            </a:r>
            <a:endParaRPr lang="en-US" altLang="zh-CN" sz="900" dirty="0" smtClean="0"/>
          </a:p>
          <a:p>
            <a:r>
              <a:rPr lang="en-US" altLang="zh-CN" sz="900" dirty="0" smtClean="0"/>
              <a:t>1.</a:t>
            </a:r>
            <a:r>
              <a:rPr lang="en-US" altLang="zh-CN" sz="900" b="1" dirty="0" smtClean="0"/>
              <a:t>TraceView</a:t>
            </a:r>
            <a:r>
              <a:rPr lang="en-US" altLang="zh-CN" sz="900" dirty="0" smtClean="0"/>
              <a:t>(Instrumented)</a:t>
            </a:r>
          </a:p>
          <a:p>
            <a:r>
              <a:rPr lang="en-US" altLang="zh-CN" sz="900" dirty="0" smtClean="0"/>
              <a:t>1</a:t>
            </a:r>
            <a:r>
              <a:rPr lang="zh-CN" altLang="en-US" sz="900" dirty="0" smtClean="0"/>
              <a:t>）可对</a:t>
            </a:r>
            <a:r>
              <a:rPr lang="en-US" altLang="zh-CN" sz="900" dirty="0" smtClean="0"/>
              <a:t>native/java</a:t>
            </a:r>
            <a:r>
              <a:rPr lang="zh-CN" altLang="en-US" sz="900" dirty="0" smtClean="0"/>
              <a:t>的函数调用关系和运行耗时进行分析</a:t>
            </a:r>
            <a:endParaRPr lang="en-US" altLang="zh-CN" sz="900" dirty="0" smtClean="0"/>
          </a:p>
          <a:p>
            <a:r>
              <a:rPr lang="en-US" altLang="zh-CN" sz="900" dirty="0" smtClean="0"/>
              <a:t>2</a:t>
            </a:r>
            <a:r>
              <a:rPr lang="zh-CN" altLang="en-US" sz="900" dirty="0" smtClean="0"/>
              <a:t>）可配置</a:t>
            </a:r>
            <a:r>
              <a:rPr lang="en-US" altLang="zh-CN" sz="900" dirty="0" smtClean="0"/>
              <a:t>trace</a:t>
            </a:r>
            <a:r>
              <a:rPr lang="zh-CN" altLang="en-US" sz="900" dirty="0" smtClean="0"/>
              <a:t>文件的大小</a:t>
            </a:r>
            <a:endParaRPr lang="en-US" altLang="zh-CN" sz="900" dirty="0" smtClean="0"/>
          </a:p>
          <a:p>
            <a:r>
              <a:rPr lang="en-US" altLang="zh-CN" sz="900" dirty="0" smtClean="0"/>
              <a:t>3</a:t>
            </a:r>
            <a:r>
              <a:rPr lang="zh-CN" altLang="en-US" sz="900" dirty="0" smtClean="0"/>
              <a:t>）生成的</a:t>
            </a:r>
            <a:r>
              <a:rPr lang="en-US" altLang="zh-CN" sz="900" dirty="0" smtClean="0"/>
              <a:t>trace</a:t>
            </a:r>
            <a:r>
              <a:rPr lang="zh-CN" altLang="en-US" sz="900" dirty="0" smtClean="0"/>
              <a:t>文件放在外部存储下面</a:t>
            </a:r>
            <a:endParaRPr lang="en-US" altLang="zh-CN" sz="900" dirty="0" smtClean="0"/>
          </a:p>
          <a:p>
            <a:endParaRPr lang="en-US" altLang="zh-CN" sz="1100" dirty="0"/>
          </a:p>
          <a:p>
            <a:r>
              <a:rPr lang="en-US" altLang="zh-CN" sz="900" dirty="0" smtClean="0"/>
              <a:t>2.</a:t>
            </a:r>
            <a:r>
              <a:rPr lang="en-US" altLang="zh-CN" sz="900" b="1" dirty="0" smtClean="0"/>
              <a:t>SysTrace</a:t>
            </a:r>
            <a:r>
              <a:rPr lang="en-US" altLang="zh-CN" sz="900" dirty="0" smtClean="0"/>
              <a:t>(Sampled)</a:t>
            </a:r>
          </a:p>
          <a:p>
            <a:r>
              <a:rPr lang="en-US" altLang="zh-CN" sz="900" dirty="0" smtClean="0"/>
              <a:t>1</a:t>
            </a:r>
            <a:r>
              <a:rPr lang="zh-CN" altLang="en-US" sz="900" dirty="0" smtClean="0"/>
              <a:t>）对系统调用进行耗时分析，看</a:t>
            </a:r>
            <a:r>
              <a:rPr lang="en-US" altLang="zh-CN" sz="900" dirty="0" smtClean="0"/>
              <a:t>UI</a:t>
            </a:r>
            <a:r>
              <a:rPr lang="zh-CN" altLang="en-US" sz="900" dirty="0" smtClean="0"/>
              <a:t>是否有卡顿现象。</a:t>
            </a:r>
            <a:endParaRPr lang="en-US" altLang="zh-CN" sz="900" dirty="0" smtClean="0"/>
          </a:p>
          <a:p>
            <a:r>
              <a:rPr lang="en-US" altLang="zh-CN" sz="900" dirty="0" smtClean="0"/>
              <a:t>2</a:t>
            </a:r>
            <a:r>
              <a:rPr lang="zh-CN" altLang="en-US" sz="900" dirty="0" smtClean="0"/>
              <a:t>）</a:t>
            </a:r>
            <a:r>
              <a:rPr lang="en-US" altLang="zh-CN" sz="900" dirty="0" err="1" smtClean="0"/>
              <a:t>beginSection</a:t>
            </a:r>
            <a:r>
              <a:rPr lang="zh-CN" altLang="en-US" sz="900" dirty="0" smtClean="0"/>
              <a:t>和</a:t>
            </a:r>
            <a:r>
              <a:rPr lang="en-US" altLang="zh-CN" sz="900" dirty="0" err="1" smtClean="0"/>
              <a:t>endSection</a:t>
            </a:r>
            <a:r>
              <a:rPr lang="zh-CN" altLang="en-US" sz="900" dirty="0" smtClean="0"/>
              <a:t>要在同一线程的函数中成对出现</a:t>
            </a:r>
            <a:endParaRPr lang="en-US" altLang="zh-CN" sz="900" dirty="0" smtClean="0"/>
          </a:p>
          <a:p>
            <a:r>
              <a:rPr lang="en-US" altLang="zh-CN" sz="900" dirty="0" smtClean="0"/>
              <a:t>3</a:t>
            </a:r>
            <a:r>
              <a:rPr lang="zh-CN" altLang="en-US" sz="900" dirty="0" smtClean="0"/>
              <a:t>）需配合</a:t>
            </a:r>
            <a:r>
              <a:rPr lang="en-US" altLang="zh-CN" sz="900" dirty="0" smtClean="0"/>
              <a:t>platform-tools\systrace\systrace.py</a:t>
            </a:r>
            <a:r>
              <a:rPr lang="zh-CN" altLang="en-US" sz="900" dirty="0" smtClean="0"/>
              <a:t>一起使用</a:t>
            </a:r>
            <a:endParaRPr lang="en-US" altLang="zh-CN" sz="900" dirty="0" smtClean="0"/>
          </a:p>
          <a:p>
            <a:endParaRPr lang="en-US" altLang="zh-CN" sz="900" dirty="0"/>
          </a:p>
          <a:p>
            <a:endParaRPr lang="en-US" altLang="zh-CN" sz="900" dirty="0" smtClean="0"/>
          </a:p>
          <a:p>
            <a:endParaRPr lang="en-US" altLang="zh-CN" sz="900" dirty="0"/>
          </a:p>
          <a:p>
            <a:endParaRPr lang="en-US" altLang="zh-CN" sz="900" dirty="0" smtClean="0"/>
          </a:p>
          <a:p>
            <a:endParaRPr lang="en-US" altLang="zh-CN" sz="900" dirty="0"/>
          </a:p>
          <a:p>
            <a:endParaRPr lang="en-US" altLang="zh-CN" sz="900" dirty="0" smtClean="0"/>
          </a:p>
          <a:p>
            <a:r>
              <a:rPr lang="en-US" altLang="zh-CN" sz="900" dirty="0" smtClean="0"/>
              <a:t>3.</a:t>
            </a:r>
            <a:r>
              <a:rPr lang="zh-CN" altLang="en-US" sz="900" dirty="0" smtClean="0"/>
              <a:t>案例参考</a:t>
            </a:r>
            <a:endParaRPr lang="en-US" altLang="zh-CN" sz="900" dirty="0" smtClean="0"/>
          </a:p>
          <a:p>
            <a:r>
              <a:rPr lang="en-US" altLang="zh-CN" sz="900" dirty="0"/>
              <a:t>https://</a:t>
            </a:r>
            <a:r>
              <a:rPr lang="en-US" altLang="zh-CN" sz="900" dirty="0" smtClean="0"/>
              <a:t>github.com/martin-1205/AndroidAdvance1/tree/main/AndroidAdvance108</a:t>
            </a:r>
            <a:endParaRPr lang="zh-CN" altLang="en-US" sz="900" dirty="0"/>
          </a:p>
          <a:p>
            <a:endParaRPr lang="en-US" altLang="zh-CN" sz="900" dirty="0" smtClean="0"/>
          </a:p>
          <a:p>
            <a:endParaRPr lang="en-US" altLang="zh-CN" sz="900" dirty="0" smtClean="0"/>
          </a:p>
          <a:p>
            <a:endParaRPr lang="en-US" altLang="zh-CN" sz="1100" dirty="0" smtClean="0"/>
          </a:p>
          <a:p>
            <a:endParaRPr lang="zh-CN" altLang="en-US" sz="11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性能监控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810445" y="979309"/>
            <a:ext cx="5121728" cy="2984306"/>
            <a:chOff x="4810445" y="979309"/>
            <a:chExt cx="5121728" cy="298430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0445" y="979309"/>
              <a:ext cx="3683106" cy="138864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0445" y="2421648"/>
              <a:ext cx="5121728" cy="1541967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12" y="2421649"/>
            <a:ext cx="3927645" cy="455768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11491" y="4070289"/>
            <a:ext cx="3384449" cy="1788294"/>
            <a:chOff x="295563" y="4480087"/>
            <a:chExt cx="4237099" cy="224675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63" y="6340067"/>
              <a:ext cx="4237099" cy="38677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563" y="4480087"/>
              <a:ext cx="1656942" cy="1859980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3932886" y="4140662"/>
            <a:ext cx="7817368" cy="2591125"/>
            <a:chOff x="3886834" y="4088787"/>
            <a:chExt cx="7817368" cy="259112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0143" y="4088787"/>
              <a:ext cx="3544059" cy="2591125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834" y="4216220"/>
              <a:ext cx="4203433" cy="1590488"/>
            </a:xfrm>
            <a:prstGeom prst="rect">
              <a:avLst/>
            </a:prstGeom>
          </p:spPr>
        </p:pic>
      </p:grpSp>
      <p:cxnSp>
        <p:nvCxnSpPr>
          <p:cNvPr id="13" name="直接箭头连接符 12"/>
          <p:cNvCxnSpPr/>
          <p:nvPr/>
        </p:nvCxnSpPr>
        <p:spPr>
          <a:xfrm>
            <a:off x="1734999" y="1405949"/>
            <a:ext cx="3075446" cy="1094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10" idx="1"/>
          </p:cNvCxnSpPr>
          <p:nvPr/>
        </p:nvCxnSpPr>
        <p:spPr>
          <a:xfrm>
            <a:off x="1451728" y="2992112"/>
            <a:ext cx="2481158" cy="2071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88" y="1000529"/>
            <a:ext cx="1470666" cy="1960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000" b="1" dirty="0" smtClean="0"/>
              <a:t>描述</a:t>
            </a:r>
            <a:r>
              <a:rPr lang="zh-CN" altLang="en-US" sz="1000" dirty="0" smtClean="0"/>
              <a:t>：使用</a:t>
            </a:r>
            <a:r>
              <a:rPr lang="en-US" altLang="zh-CN" sz="1000" dirty="0" err="1" smtClean="0"/>
              <a:t>AndroidStudio</a:t>
            </a:r>
            <a:r>
              <a:rPr lang="zh-CN" altLang="en-US" sz="1000" dirty="0" smtClean="0"/>
              <a:t>自带的</a:t>
            </a:r>
            <a:r>
              <a:rPr lang="en-US" altLang="zh-CN" sz="1000" dirty="0" smtClean="0"/>
              <a:t>Profiler</a:t>
            </a:r>
            <a:r>
              <a:rPr lang="zh-CN" altLang="en-US" sz="1000" dirty="0" smtClean="0"/>
              <a:t>来进行性能分析。</a:t>
            </a:r>
            <a:endParaRPr lang="en-US" altLang="zh-CN" sz="1000" dirty="0" smtClean="0"/>
          </a:p>
          <a:p>
            <a:r>
              <a:rPr lang="en-US" altLang="zh-CN" sz="1000" b="1" dirty="0" smtClean="0"/>
              <a:t>1.</a:t>
            </a:r>
            <a:r>
              <a:rPr lang="zh-CN" altLang="en-US" sz="1000" b="1" dirty="0" smtClean="0"/>
              <a:t>功能模块（显示效果取决于连接设备的系统版本）</a:t>
            </a:r>
            <a:endParaRPr lang="en-US" altLang="zh-CN" sz="1000" b="1" dirty="0"/>
          </a:p>
          <a:p>
            <a:r>
              <a:rPr lang="en-US" altLang="zh-CN" sz="1000" dirty="0" smtClean="0"/>
              <a:t>CPU/MEMORY/NETWORK/ENERGY</a:t>
            </a:r>
          </a:p>
          <a:p>
            <a:r>
              <a:rPr lang="en-US" altLang="zh-CN" sz="1000" b="1" dirty="0" smtClean="0"/>
              <a:t>2.CPU Profiler</a:t>
            </a:r>
          </a:p>
          <a:p>
            <a:r>
              <a:rPr lang="en-US" altLang="zh-CN" sz="1000" dirty="0" smtClean="0"/>
              <a:t>1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Sample Java Methods – </a:t>
            </a:r>
            <a:r>
              <a:rPr lang="en-US" altLang="zh-CN" sz="1000" dirty="0" err="1" smtClean="0"/>
              <a:t>TraceView</a:t>
            </a:r>
            <a:r>
              <a:rPr lang="en-US" altLang="zh-CN" sz="1000" dirty="0" smtClean="0"/>
              <a:t> Sampled</a:t>
            </a:r>
          </a:p>
          <a:p>
            <a:r>
              <a:rPr lang="en-US" altLang="zh-CN" sz="1000" dirty="0" smtClean="0"/>
              <a:t>2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Trace Java Methods – </a:t>
            </a:r>
            <a:r>
              <a:rPr lang="en-US" altLang="zh-CN" sz="1000" dirty="0" err="1" smtClean="0"/>
              <a:t>TraceView</a:t>
            </a:r>
            <a:r>
              <a:rPr lang="en-US" altLang="zh-CN" sz="1000" dirty="0" smtClean="0"/>
              <a:t> Java</a:t>
            </a:r>
          </a:p>
          <a:p>
            <a:r>
              <a:rPr lang="en-US" altLang="zh-CN" sz="1000" dirty="0" smtClean="0"/>
              <a:t>3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Sample C/C++ Functions – </a:t>
            </a:r>
            <a:r>
              <a:rPr lang="en-US" altLang="zh-CN" sz="1000" dirty="0" err="1" smtClean="0"/>
              <a:t>TraceView</a:t>
            </a:r>
            <a:r>
              <a:rPr lang="en-US" altLang="zh-CN" sz="1000" dirty="0" smtClean="0"/>
              <a:t> Native</a:t>
            </a:r>
          </a:p>
          <a:p>
            <a:r>
              <a:rPr lang="en-US" altLang="zh-CN" sz="1000" dirty="0" smtClean="0"/>
              <a:t>4</a:t>
            </a:r>
            <a:r>
              <a:rPr lang="zh-CN" altLang="en-US" sz="1000" dirty="0" smtClean="0"/>
              <a:t>）</a:t>
            </a:r>
            <a:r>
              <a:rPr lang="en-US" altLang="zh-CN" sz="1000" dirty="0" smtClean="0"/>
              <a:t>Trace System Calls -- </a:t>
            </a:r>
            <a:r>
              <a:rPr lang="en-US" altLang="zh-CN" sz="1000" dirty="0" err="1" smtClean="0"/>
              <a:t>SysTrace</a:t>
            </a:r>
            <a:endParaRPr lang="zh-CN" altLang="en-US" sz="1000" dirty="0"/>
          </a:p>
          <a:p>
            <a:r>
              <a:rPr lang="en-US" altLang="zh-CN" sz="1000" b="1" dirty="0" smtClean="0"/>
              <a:t>3.CPU Profiler</a:t>
            </a:r>
            <a:r>
              <a:rPr lang="zh-CN" altLang="en-US" sz="1000" b="1" dirty="0" smtClean="0"/>
              <a:t>图表显示</a:t>
            </a:r>
            <a:endParaRPr lang="en-US" altLang="zh-CN" sz="1000" b="1" dirty="0" smtClean="0"/>
          </a:p>
          <a:p>
            <a:r>
              <a:rPr lang="zh-CN" altLang="en-US" sz="1000" dirty="0" smtClean="0"/>
              <a:t> </a:t>
            </a:r>
            <a:r>
              <a:rPr lang="en-US" altLang="zh-CN" sz="1000" dirty="0"/>
              <a:t>Call </a:t>
            </a:r>
            <a:r>
              <a:rPr lang="en-US" altLang="zh-CN" sz="1000" dirty="0" smtClean="0"/>
              <a:t>Chart</a:t>
            </a:r>
            <a:r>
              <a:rPr lang="zh-CN" altLang="en-US" sz="1000" dirty="0" smtClean="0"/>
              <a:t>和</a:t>
            </a:r>
            <a:r>
              <a:rPr lang="en-US" altLang="zh-CN" sz="1000" dirty="0" smtClean="0"/>
              <a:t>Flame Chart</a:t>
            </a:r>
          </a:p>
          <a:p>
            <a:r>
              <a:rPr lang="en-US" altLang="zh-CN" sz="1000" b="1" dirty="0" smtClean="0"/>
              <a:t>4.MEMORY Profiler</a:t>
            </a:r>
          </a:p>
          <a:p>
            <a:r>
              <a:rPr lang="zh-CN" altLang="en-US" sz="1000" dirty="0" smtClean="0"/>
              <a:t>可以进行</a:t>
            </a:r>
            <a:r>
              <a:rPr lang="en-US" altLang="zh-CN" sz="1000" dirty="0" smtClean="0"/>
              <a:t>Heap</a:t>
            </a:r>
            <a:r>
              <a:rPr lang="zh-CN" altLang="en-US" sz="1000" dirty="0" smtClean="0"/>
              <a:t>分析</a:t>
            </a:r>
            <a:endParaRPr lang="en-US" altLang="zh-CN" sz="1000" dirty="0" smtClean="0"/>
          </a:p>
          <a:p>
            <a:endParaRPr lang="zh-CN" altLang="zh-CN" sz="1400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性能监控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26" y="918558"/>
            <a:ext cx="3060166" cy="19096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26" y="2828257"/>
            <a:ext cx="3389890" cy="13529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826" y="4188703"/>
            <a:ext cx="6685648" cy="239048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89766" y="4864399"/>
            <a:ext cx="2642495" cy="1651789"/>
            <a:chOff x="323779" y="5122924"/>
            <a:chExt cx="2642495" cy="1651789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272" y="5122924"/>
              <a:ext cx="2624002" cy="63928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779" y="5762211"/>
              <a:ext cx="2642495" cy="1012502"/>
            </a:xfrm>
            <a:prstGeom prst="rect">
              <a:avLst/>
            </a:prstGeom>
          </p:spPr>
        </p:pic>
      </p:grpSp>
      <p:cxnSp>
        <p:nvCxnSpPr>
          <p:cNvPr id="12" name="直接箭头连接符 11"/>
          <p:cNvCxnSpPr>
            <a:endCxn id="4" idx="1"/>
          </p:cNvCxnSpPr>
          <p:nvPr/>
        </p:nvCxnSpPr>
        <p:spPr>
          <a:xfrm>
            <a:off x="2573518" y="1800520"/>
            <a:ext cx="2030308" cy="72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202979" y="2079077"/>
            <a:ext cx="3397195" cy="1498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7" idx="1"/>
          </p:cNvCxnSpPr>
          <p:nvPr/>
        </p:nvCxnSpPr>
        <p:spPr>
          <a:xfrm>
            <a:off x="2468157" y="3424284"/>
            <a:ext cx="2135669" cy="1959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100" b="1" dirty="0" smtClean="0"/>
              <a:t>Android Lint</a:t>
            </a:r>
            <a:r>
              <a:rPr lang="zh-CN" altLang="en-US" sz="1100" b="1" dirty="0" smtClean="0"/>
              <a:t>：</a:t>
            </a:r>
            <a:r>
              <a:rPr lang="zh-CN" altLang="en-US" sz="1100" dirty="0" smtClean="0"/>
              <a:t>检查</a:t>
            </a:r>
            <a:r>
              <a:rPr lang="en-US" altLang="zh-CN" sz="1100" dirty="0" smtClean="0"/>
              <a:t>Android </a:t>
            </a:r>
            <a:r>
              <a:rPr lang="zh-CN" altLang="en-US" sz="1100" dirty="0" smtClean="0"/>
              <a:t>项目是否</a:t>
            </a:r>
            <a:r>
              <a:rPr lang="zh-CN" altLang="en-US" sz="1100" dirty="0"/>
              <a:t>有</a:t>
            </a:r>
            <a:r>
              <a:rPr lang="zh-CN" altLang="en-US" sz="1100" b="1" dirty="0" smtClean="0"/>
              <a:t>潜在错误</a:t>
            </a:r>
            <a:r>
              <a:rPr lang="zh-CN" altLang="en-US" sz="1100" dirty="0" smtClean="0"/>
              <a:t>，以及</a:t>
            </a:r>
            <a:r>
              <a:rPr lang="zh-CN" altLang="en-US" sz="1100" dirty="0"/>
              <a:t>在正确性、安全性、性能、易用性、无障碍性和国际化</a:t>
            </a:r>
            <a:r>
              <a:rPr lang="zh-CN" altLang="en-US" sz="1100" dirty="0" smtClean="0"/>
              <a:t>方面提供</a:t>
            </a:r>
            <a:r>
              <a:rPr lang="zh-CN" altLang="en-US" sz="1100" b="1" dirty="0" smtClean="0"/>
              <a:t>优化建议</a:t>
            </a:r>
            <a:r>
              <a:rPr lang="zh-CN" altLang="en-US" sz="1100" dirty="0" smtClean="0"/>
              <a:t>。</a:t>
            </a:r>
            <a:endParaRPr lang="en-US" altLang="zh-CN" sz="1100" dirty="0" smtClean="0"/>
          </a:p>
          <a:p>
            <a:r>
              <a:rPr lang="en-US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G</a:t>
            </a:r>
            <a:r>
              <a:rPr lang="en-US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oogle</a:t>
            </a:r>
            <a:r>
              <a:rPr lang="zh-CN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强烈</a:t>
            </a:r>
            <a:r>
              <a:rPr lang="zh-CN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建议更正 lint 检测到的所有错误，然后再发布应用。</a:t>
            </a:r>
          </a:p>
          <a:p>
            <a:pPr lvl="0"/>
            <a:r>
              <a:rPr lang="en-US" altLang="zh-CN" sz="1100" b="1" dirty="0" smtClean="0"/>
              <a:t>1.</a:t>
            </a:r>
            <a:r>
              <a:rPr lang="zh-CN" altLang="en-US" sz="1100" b="1" dirty="0" smtClean="0"/>
              <a:t>基本介绍</a:t>
            </a:r>
            <a:endParaRPr lang="en-US" altLang="zh-CN" sz="11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zh-CN" sz="1100" b="1" dirty="0" smtClean="0">
                <a:solidFill>
                  <a:srgbClr val="202124"/>
                </a:solidFill>
                <a:latin typeface="Roboto" panose="02000000000000000000" pitchFamily="2" charset="0"/>
              </a:rPr>
              <a:t>应用</a:t>
            </a:r>
            <a:r>
              <a:rPr lang="zh-CN" altLang="zh-CN" sz="1100" b="1" dirty="0">
                <a:solidFill>
                  <a:srgbClr val="202124"/>
                </a:solidFill>
                <a:latin typeface="Roboto" panose="02000000000000000000" pitchFamily="2" charset="0"/>
              </a:rPr>
              <a:t>源文件</a:t>
            </a:r>
          </a:p>
          <a:p>
            <a:pPr marL="4572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源文件包含组成 Android 项目的文件，包括 Java、Kotlin 和 XML 文件、图标以及 ProGuard 配置文件</a:t>
            </a:r>
            <a:r>
              <a:rPr lang="zh-CN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。</a:t>
            </a:r>
            <a:endParaRPr lang="en-US" altLang="zh-CN" sz="1100" dirty="0" smtClean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4572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1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171450" lvl="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1100" b="1" dirty="0">
                <a:solidFill>
                  <a:srgbClr val="37474F"/>
                </a:solidFill>
                <a:latin typeface="Arial Unicode MS" panose="020B0604020202020204" pitchFamily="34" charset="-122"/>
                <a:ea typeface="Roboto Mono"/>
              </a:rPr>
              <a:t>lint.xml</a:t>
            </a:r>
            <a:r>
              <a:rPr lang="zh-CN" altLang="zh-CN" sz="1100" b="1" dirty="0">
                <a:solidFill>
                  <a:srgbClr val="202124"/>
                </a:solidFill>
                <a:latin typeface="Roboto" panose="02000000000000000000" pitchFamily="2" charset="0"/>
              </a:rPr>
              <a:t> 文件</a:t>
            </a:r>
          </a:p>
          <a:p>
            <a:pPr marL="4572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一个配置文件，可用于指定要排除的任何 lint 检查以及自定义问题严重级别</a:t>
            </a:r>
            <a:r>
              <a:rPr lang="zh-CN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。</a:t>
            </a:r>
            <a:endParaRPr lang="en-US" altLang="zh-CN" sz="1100" dirty="0" smtClean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4572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1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171450" lvl="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1100" b="1" dirty="0">
                <a:solidFill>
                  <a:srgbClr val="202124"/>
                </a:solidFill>
                <a:latin typeface="Roboto" panose="02000000000000000000" pitchFamily="2" charset="0"/>
              </a:rPr>
              <a:t>lint 工具</a:t>
            </a:r>
          </a:p>
          <a:p>
            <a:pPr marL="4572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一个静态代码扫描</a:t>
            </a:r>
            <a:r>
              <a:rPr lang="zh-CN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工具</a:t>
            </a:r>
            <a:r>
              <a:rPr lang="zh-CN" altLang="en-US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。</a:t>
            </a:r>
            <a:endParaRPr lang="en-US" altLang="zh-CN" sz="1100" dirty="0" smtClean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100" b="1" dirty="0" smtClean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171450" lvl="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sz="1100" b="1" dirty="0" smtClean="0">
                <a:solidFill>
                  <a:srgbClr val="202124"/>
                </a:solidFill>
                <a:latin typeface="Roboto" panose="02000000000000000000" pitchFamily="2" charset="0"/>
              </a:rPr>
              <a:t>lint </a:t>
            </a:r>
            <a:r>
              <a:rPr lang="zh-CN" altLang="zh-CN" sz="1100" b="1" dirty="0">
                <a:solidFill>
                  <a:srgbClr val="202124"/>
                </a:solidFill>
                <a:latin typeface="Roboto" panose="02000000000000000000" pitchFamily="2" charset="0"/>
              </a:rPr>
              <a:t>检查结果</a:t>
            </a:r>
          </a:p>
          <a:p>
            <a:pPr marL="457200" lvl="1" indent="-4572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可通过浏览器</a:t>
            </a:r>
            <a:r>
              <a:rPr lang="zh-CN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查看 </a:t>
            </a:r>
            <a:r>
              <a:rPr lang="zh-CN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lint </a:t>
            </a:r>
            <a:r>
              <a:rPr lang="zh-CN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检查</a:t>
            </a:r>
            <a:r>
              <a:rPr lang="zh-CN" altLang="en-US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的</a:t>
            </a:r>
            <a:r>
              <a:rPr lang="en-US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html</a:t>
            </a:r>
            <a:r>
              <a:rPr lang="zh-CN" altLang="en-US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格式</a:t>
            </a:r>
            <a:r>
              <a:rPr lang="zh-CN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结果</a:t>
            </a:r>
            <a:r>
              <a:rPr lang="zh-CN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。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100" b="1" dirty="0" smtClean="0"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100" b="1" dirty="0" smtClean="0">
                <a:latin typeface="Arial" panose="020B0604020202020204" pitchFamily="34" charset="0"/>
              </a:rPr>
              <a:t>2.</a:t>
            </a:r>
            <a:r>
              <a:rPr lang="zh-CN" altLang="en-US" sz="1100" b="1" dirty="0" smtClean="0">
                <a:latin typeface="Arial" panose="020B0604020202020204" pitchFamily="34" charset="0"/>
              </a:rPr>
              <a:t>个性化定制</a:t>
            </a:r>
            <a:endParaRPr lang="zh-CN" altLang="zh-CN" sz="1100" b="1" dirty="0"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可</a:t>
            </a:r>
            <a:r>
              <a:rPr lang="zh-CN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专门</a:t>
            </a:r>
            <a:r>
              <a:rPr lang="zh-CN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对 Android 项目中的某个类或方法停用 lint 检查</a:t>
            </a:r>
            <a:r>
              <a:rPr lang="zh-CN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，向</a:t>
            </a:r>
            <a:r>
              <a:rPr lang="zh-CN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该代码添加 </a:t>
            </a:r>
            <a:r>
              <a:rPr lang="zh-CN" altLang="zh-CN" sz="1100" dirty="0">
                <a:solidFill>
                  <a:srgbClr val="37474F"/>
                </a:solidFill>
                <a:latin typeface="Arial Unicode MS" panose="020B0604020202020204" pitchFamily="34" charset="-122"/>
                <a:ea typeface="Roboto Mono"/>
              </a:rPr>
              <a:t>@SuppressLint</a:t>
            </a:r>
            <a:r>
              <a:rPr lang="zh-CN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 注解。</a:t>
            </a:r>
            <a:r>
              <a:rPr lang="zh-CN" altLang="zh-CN" sz="1100" dirty="0"/>
              <a:t> </a:t>
            </a:r>
            <a:endParaRPr lang="zh-CN" altLang="zh-CN" sz="1100" dirty="0">
              <a:latin typeface="Arial" panose="020B0604020202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可使用</a:t>
            </a:r>
            <a:r>
              <a:rPr lang="zh-CN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 </a:t>
            </a:r>
            <a:r>
              <a:rPr lang="zh-CN" altLang="zh-CN" sz="1100" dirty="0">
                <a:solidFill>
                  <a:srgbClr val="37474F"/>
                </a:solidFill>
                <a:latin typeface="Arial Unicode MS" panose="020B0604020202020204" pitchFamily="34" charset="-122"/>
                <a:ea typeface="Roboto Mono"/>
              </a:rPr>
              <a:t>tools:ignore</a:t>
            </a:r>
            <a:r>
              <a:rPr lang="zh-CN" altLang="zh-CN" sz="1100" dirty="0">
                <a:solidFill>
                  <a:srgbClr val="202124"/>
                </a:solidFill>
                <a:latin typeface="Roboto" panose="02000000000000000000" pitchFamily="2" charset="0"/>
              </a:rPr>
              <a:t> 属性对 XML 文件的特定部分停用 lint </a:t>
            </a:r>
            <a:r>
              <a:rPr lang="zh-CN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检查</a:t>
            </a:r>
            <a:r>
              <a:rPr lang="zh-CN" altLang="en-US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。</a:t>
            </a:r>
            <a:endParaRPr lang="en-US" altLang="zh-CN" sz="1100" dirty="0" smtClean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可在</a:t>
            </a:r>
            <a:r>
              <a:rPr lang="en-US" altLang="zh-CN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module</a:t>
            </a:r>
            <a:r>
              <a:rPr lang="zh-CN" altLang="en-US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的</a:t>
            </a:r>
            <a:r>
              <a:rPr lang="en-US" altLang="zh-CN" sz="1100" dirty="0" err="1" smtClean="0">
                <a:solidFill>
                  <a:srgbClr val="202124"/>
                </a:solidFill>
                <a:latin typeface="Roboto" panose="02000000000000000000" pitchFamily="2" charset="0"/>
              </a:rPr>
              <a:t>build.gradle</a:t>
            </a:r>
            <a:r>
              <a:rPr lang="zh-CN" altLang="en-US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中添加</a:t>
            </a:r>
            <a:r>
              <a:rPr lang="en-US" altLang="zh-CN" sz="1100" dirty="0" err="1" smtClean="0">
                <a:solidFill>
                  <a:srgbClr val="202124"/>
                </a:solidFill>
                <a:latin typeface="Roboto" panose="02000000000000000000" pitchFamily="2" charset="0"/>
              </a:rPr>
              <a:t>lintOptions</a:t>
            </a:r>
            <a:r>
              <a:rPr lang="zh-CN" altLang="en-US" sz="1100" dirty="0" smtClean="0">
                <a:solidFill>
                  <a:srgbClr val="202124"/>
                </a:solidFill>
                <a:latin typeface="Roboto" panose="02000000000000000000" pitchFamily="2" charset="0"/>
              </a:rPr>
              <a:t>检查规则</a:t>
            </a:r>
            <a:endParaRPr lang="en-US" altLang="zh-CN" sz="1100" dirty="0" smtClean="0"/>
          </a:p>
          <a:p>
            <a:r>
              <a:rPr lang="en-US" altLang="zh-CN" sz="1100" b="1" dirty="0" smtClean="0"/>
              <a:t>3.</a:t>
            </a:r>
            <a:r>
              <a:rPr lang="zh-CN" altLang="en-US" sz="1100" b="1" dirty="0" smtClean="0"/>
              <a:t>官方参考</a:t>
            </a:r>
            <a:endParaRPr lang="en-US" altLang="zh-CN" sz="1100" b="1" dirty="0"/>
          </a:p>
          <a:p>
            <a:r>
              <a:rPr lang="en-US" altLang="zh-CN" sz="1100" dirty="0"/>
              <a:t>https://developer.android.google.cn/studio/write/lint?hl=zh_cn</a:t>
            </a:r>
            <a:endParaRPr lang="zh-CN" altLang="zh-CN" sz="1100" dirty="0"/>
          </a:p>
          <a:p>
            <a:endParaRPr lang="zh-CN" altLang="en-US" sz="11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静态扫描</a:t>
            </a:r>
            <a:endParaRPr lang="zh-CN" altLang="en-US" dirty="0"/>
          </a:p>
        </p:txBody>
      </p:sp>
      <p:sp>
        <p:nvSpPr>
          <p:cNvPr id="4" name="AutoShape 2" descr="https://developer.android.google.cn/studio/images/write/lint.png?hl=zh_c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967" y="2746403"/>
            <a:ext cx="4018431" cy="190942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-189779"/>
            <a:ext cx="65" cy="3795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101568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1F3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100" b="1" dirty="0" smtClean="0"/>
              <a:t>描述</a:t>
            </a:r>
            <a:r>
              <a:rPr lang="zh-CN" altLang="en-US" sz="1100" dirty="0" smtClean="0"/>
              <a:t>：使用</a:t>
            </a:r>
            <a:r>
              <a:rPr lang="en-US" altLang="zh-CN" sz="1100" dirty="0" smtClean="0"/>
              <a:t>Lint</a:t>
            </a:r>
            <a:r>
              <a:rPr lang="zh-CN" altLang="en-US" sz="1100" dirty="0" smtClean="0"/>
              <a:t>来检查代码是否有潜在错误。</a:t>
            </a:r>
            <a:endParaRPr lang="en-US" altLang="zh-CN" sz="1100" dirty="0" smtClean="0"/>
          </a:p>
          <a:p>
            <a:endParaRPr lang="en-US" altLang="zh-CN" sz="1100" dirty="0" smtClean="0"/>
          </a:p>
          <a:p>
            <a:r>
              <a:rPr lang="en-US" altLang="zh-CN" sz="1100" b="1" dirty="0" smtClean="0"/>
              <a:t>1.</a:t>
            </a:r>
            <a:r>
              <a:rPr lang="zh-CN" altLang="en-US" sz="1100" b="1" dirty="0" smtClean="0"/>
              <a:t>实现流程</a:t>
            </a:r>
            <a:endParaRPr lang="en-US" altLang="zh-CN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添加两处风险代码</a:t>
            </a:r>
            <a:endParaRPr lang="en-US" altLang="zh-CN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在</a:t>
            </a:r>
            <a:r>
              <a:rPr lang="en-US" altLang="zh-CN" sz="1100" dirty="0" smtClean="0"/>
              <a:t>app</a:t>
            </a:r>
            <a:r>
              <a:rPr lang="zh-CN" altLang="en-US" sz="1100" dirty="0" smtClean="0"/>
              <a:t>的</a:t>
            </a:r>
            <a:r>
              <a:rPr lang="en-US" altLang="zh-CN" sz="1100" dirty="0" err="1" smtClean="0"/>
              <a:t>build.prop</a:t>
            </a:r>
            <a:r>
              <a:rPr lang="zh-CN" altLang="en-US" sz="1100" dirty="0" smtClean="0"/>
              <a:t>中添加</a:t>
            </a:r>
            <a:r>
              <a:rPr lang="en-US" altLang="zh-CN" sz="1100" dirty="0" smtClean="0"/>
              <a:t>lint</a:t>
            </a:r>
            <a:r>
              <a:rPr lang="zh-CN" altLang="en-US" sz="1100" dirty="0" smtClean="0"/>
              <a:t>配置</a:t>
            </a:r>
            <a:endParaRPr lang="en-US" altLang="zh-CN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运行</a:t>
            </a:r>
            <a:r>
              <a:rPr lang="en-US" altLang="zh-CN" sz="1100" dirty="0" smtClean="0"/>
              <a:t>lint</a:t>
            </a:r>
            <a:r>
              <a:rPr lang="zh-CN" altLang="en-US" sz="1100" dirty="0" smtClean="0"/>
              <a:t>检查</a:t>
            </a:r>
            <a:endParaRPr lang="en-US" altLang="zh-CN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查看</a:t>
            </a:r>
            <a:r>
              <a:rPr lang="en-US" altLang="zh-CN" sz="1100" dirty="0" smtClean="0"/>
              <a:t>lint</a:t>
            </a:r>
            <a:r>
              <a:rPr lang="zh-CN" altLang="en-US" sz="1100" dirty="0" smtClean="0"/>
              <a:t>结果</a:t>
            </a:r>
            <a:endParaRPr lang="en-US" altLang="zh-CN" sz="1100" dirty="0" smtClean="0"/>
          </a:p>
          <a:p>
            <a:endParaRPr lang="en-US" altLang="zh-CN" sz="1100" dirty="0"/>
          </a:p>
          <a:p>
            <a:r>
              <a:rPr lang="en-US" altLang="zh-CN" sz="1100" b="1" dirty="0" smtClean="0"/>
              <a:t>2.</a:t>
            </a:r>
            <a:r>
              <a:rPr lang="zh-CN" altLang="en-US" sz="1100" b="1" dirty="0" smtClean="0"/>
              <a:t>案例参考</a:t>
            </a:r>
            <a:endParaRPr lang="en-US" altLang="zh-CN" sz="1100" b="1" dirty="0" smtClean="0"/>
          </a:p>
          <a:p>
            <a:r>
              <a:rPr lang="en-US" altLang="zh-CN" sz="900" dirty="0"/>
              <a:t>https://github.com/martin-1205/AndroidAdvance1/tree/main/AndroidAdvance109</a:t>
            </a:r>
            <a:endParaRPr lang="zh-CN" altLang="en-US" sz="9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静态扫描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01" y="2904965"/>
            <a:ext cx="4817706" cy="1118136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5317216" y="918558"/>
            <a:ext cx="2247761" cy="1900941"/>
            <a:chOff x="4595601" y="1389014"/>
            <a:chExt cx="2247761" cy="190094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5601" y="1389014"/>
              <a:ext cx="2247761" cy="93293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086" y="2410104"/>
              <a:ext cx="1428252" cy="879851"/>
            </a:xfrm>
            <a:prstGeom prst="rect">
              <a:avLst/>
            </a:prstGeom>
          </p:spPr>
        </p:pic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92" y="886452"/>
            <a:ext cx="1572117" cy="1232026"/>
          </a:xfrm>
          <a:prstGeom prst="rect">
            <a:avLst/>
          </a:prstGeom>
        </p:spPr>
      </p:pic>
      <p:cxnSp>
        <p:nvCxnSpPr>
          <p:cNvPr id="11" name="直接箭头连接符 10"/>
          <p:cNvCxnSpPr>
            <a:endCxn id="6" idx="1"/>
          </p:cNvCxnSpPr>
          <p:nvPr/>
        </p:nvCxnSpPr>
        <p:spPr>
          <a:xfrm flipV="1">
            <a:off x="1669002" y="1385023"/>
            <a:ext cx="3648214" cy="717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5396701" y="4204916"/>
            <a:ext cx="6075126" cy="2430087"/>
            <a:chOff x="4762656" y="3885872"/>
            <a:chExt cx="6075126" cy="243008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656" y="3885872"/>
              <a:ext cx="2609106" cy="2430087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762" y="3885872"/>
              <a:ext cx="3466020" cy="1014098"/>
            </a:xfrm>
            <a:prstGeom prst="rect">
              <a:avLst/>
            </a:prstGeom>
          </p:spPr>
        </p:pic>
      </p:grpSp>
      <p:cxnSp>
        <p:nvCxnSpPr>
          <p:cNvPr id="15" name="直接箭头连接符 14"/>
          <p:cNvCxnSpPr/>
          <p:nvPr/>
        </p:nvCxnSpPr>
        <p:spPr>
          <a:xfrm>
            <a:off x="1358283" y="2819499"/>
            <a:ext cx="4038418" cy="181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4" idx="1"/>
          </p:cNvCxnSpPr>
          <p:nvPr/>
        </p:nvCxnSpPr>
        <p:spPr>
          <a:xfrm>
            <a:off x="1358283" y="3222594"/>
            <a:ext cx="4038418" cy="2197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8" idx="1"/>
          </p:cNvCxnSpPr>
          <p:nvPr/>
        </p:nvCxnSpPr>
        <p:spPr>
          <a:xfrm flipV="1">
            <a:off x="2547891" y="1502465"/>
            <a:ext cx="5934601" cy="1036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100" b="1" dirty="0" smtClean="0"/>
              <a:t>1.FindBugs(</a:t>
            </a:r>
            <a:r>
              <a:rPr lang="zh-CN" altLang="en-US" sz="1100" b="1" dirty="0"/>
              <a:t>马里兰大学</a:t>
            </a:r>
            <a:r>
              <a:rPr lang="en-US" altLang="zh-CN" sz="1100" b="1" dirty="0" smtClean="0"/>
              <a:t>)</a:t>
            </a:r>
            <a:r>
              <a:rPr lang="zh-CN" altLang="en-US" sz="1100" b="1" dirty="0" smtClean="0"/>
              <a:t>：</a:t>
            </a:r>
            <a:r>
              <a:rPr lang="en-US" altLang="zh-CN" sz="1100" dirty="0"/>
              <a:t>S</a:t>
            </a:r>
            <a:r>
              <a:rPr lang="en-US" altLang="zh-CN" sz="1100" dirty="0" smtClean="0"/>
              <a:t>tatic </a:t>
            </a:r>
            <a:r>
              <a:rPr lang="en-US" altLang="zh-CN" sz="1100" dirty="0"/>
              <a:t>analysis to look for bugs in Java </a:t>
            </a:r>
            <a:r>
              <a:rPr lang="en-US" altLang="zh-CN" sz="1100" dirty="0" smtClean="0"/>
              <a:t>code</a:t>
            </a:r>
            <a:r>
              <a:rPr lang="en-US" altLang="zh-CN" sz="1100" dirty="0"/>
              <a:t>.</a:t>
            </a:r>
            <a:endParaRPr lang="en-US" altLang="zh-CN" sz="1100" dirty="0" smtClean="0"/>
          </a:p>
          <a:p>
            <a:r>
              <a:rPr lang="en-US" altLang="zh-CN" sz="1100" dirty="0" smtClean="0"/>
              <a:t>1</a:t>
            </a:r>
            <a:r>
              <a:rPr lang="zh-CN" altLang="en-US" sz="1100" dirty="0" smtClean="0"/>
              <a:t>）</a:t>
            </a:r>
            <a:r>
              <a:rPr lang="en-US" altLang="zh-CN" sz="1100" b="1" dirty="0" smtClean="0"/>
              <a:t>IDE</a:t>
            </a:r>
            <a:r>
              <a:rPr lang="zh-CN" altLang="en-US" sz="1100" b="1" dirty="0" smtClean="0"/>
              <a:t> </a:t>
            </a:r>
            <a:r>
              <a:rPr lang="en-US" altLang="zh-CN" sz="1100" b="1" dirty="0" smtClean="0"/>
              <a:t>Plugin</a:t>
            </a:r>
            <a:r>
              <a:rPr lang="zh-CN" altLang="en-US" sz="1100" dirty="0" smtClean="0"/>
              <a:t>（跟</a:t>
            </a:r>
            <a:r>
              <a:rPr lang="en-US" altLang="zh-CN" sz="1100" dirty="0" err="1" smtClean="0"/>
              <a:t>AndroidStudio</a:t>
            </a:r>
            <a:r>
              <a:rPr lang="zh-CN" altLang="en-US" sz="1100" dirty="0" smtClean="0"/>
              <a:t>的兼容性不好，不建议使用）</a:t>
            </a:r>
            <a:endParaRPr lang="en-US" altLang="zh-CN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/>
              <a:t>IDE plugin</a:t>
            </a:r>
            <a:r>
              <a:rPr lang="zh-CN" altLang="en-US" sz="1000" dirty="0" smtClean="0"/>
              <a:t>原本是</a:t>
            </a:r>
            <a:r>
              <a:rPr lang="zh-CN" altLang="en-US" sz="1000" dirty="0"/>
              <a:t>针对</a:t>
            </a:r>
            <a:r>
              <a:rPr lang="en-US" altLang="zh-CN" sz="1000" dirty="0" err="1"/>
              <a:t>Intellij</a:t>
            </a:r>
            <a:r>
              <a:rPr lang="zh-CN" altLang="en-US" sz="1000" dirty="0" smtClean="0"/>
              <a:t>开发，从而对不同</a:t>
            </a:r>
            <a:r>
              <a:rPr lang="en-US" altLang="zh-CN" sz="1000" dirty="0" err="1" smtClean="0"/>
              <a:t>AndroidStudio</a:t>
            </a:r>
            <a:r>
              <a:rPr lang="zh-CN" altLang="en-US" sz="1000" dirty="0" smtClean="0"/>
              <a:t>版本兼容性不一致。</a:t>
            </a:r>
            <a:endParaRPr lang="en-US" altLang="zh-CN" sz="1000" dirty="0" smtClean="0"/>
          </a:p>
          <a:p>
            <a:r>
              <a:rPr lang="en-US" altLang="zh-CN" sz="1100" dirty="0" smtClean="0"/>
              <a:t>2</a:t>
            </a:r>
            <a:r>
              <a:rPr lang="zh-CN" altLang="en-US" sz="1100" dirty="0" smtClean="0"/>
              <a:t>）</a:t>
            </a:r>
            <a:r>
              <a:rPr lang="zh-CN" altLang="en-US" sz="1100" b="1" dirty="0" smtClean="0"/>
              <a:t>基于源码编译</a:t>
            </a:r>
            <a:endParaRPr lang="en-US" altLang="zh-CN" sz="11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通过</a:t>
            </a:r>
            <a:r>
              <a:rPr lang="en-US" altLang="zh-CN" sz="1100" dirty="0" smtClean="0"/>
              <a:t>Ant</a:t>
            </a:r>
            <a:r>
              <a:rPr lang="zh-CN" altLang="en-US" sz="1100" dirty="0" smtClean="0"/>
              <a:t>编译，要求</a:t>
            </a:r>
            <a:r>
              <a:rPr lang="en-US" altLang="zh-CN" sz="1100" dirty="0" smtClean="0"/>
              <a:t>JDK</a:t>
            </a:r>
            <a:r>
              <a:rPr lang="zh-CN" altLang="en-US" sz="1100" dirty="0" smtClean="0"/>
              <a:t>版本不能高于</a:t>
            </a:r>
            <a:r>
              <a:rPr lang="en-US" altLang="zh-CN" sz="1100" dirty="0" smtClean="0"/>
              <a:t>1.7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双击</a:t>
            </a:r>
            <a:r>
              <a:rPr lang="en-US" altLang="zh-CN" sz="1100" dirty="0"/>
              <a:t>” </a:t>
            </a:r>
            <a:r>
              <a:rPr lang="en-US" altLang="zh-CN" sz="1100" dirty="0" smtClean="0"/>
              <a:t>findbugs-3.0.1-source\findbugs-3.0.1\lib\findbugs.jar”</a:t>
            </a:r>
            <a:r>
              <a:rPr lang="zh-CN" altLang="en-US" sz="1100" dirty="0" smtClean="0"/>
              <a:t>运行</a:t>
            </a:r>
            <a:endParaRPr lang="en-US" altLang="zh-CN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 smtClean="0"/>
              <a:t>创建空指针代码（</a:t>
            </a:r>
            <a:r>
              <a:rPr lang="en-US" altLang="zh-CN" sz="1100" dirty="0" smtClean="0"/>
              <a:t>Lint</a:t>
            </a:r>
            <a:r>
              <a:rPr lang="zh-CN" altLang="en-US" sz="1100" dirty="0" smtClean="0"/>
              <a:t>是检测不出的）</a:t>
            </a:r>
            <a:endParaRPr lang="en-US" altLang="zh-CN" sz="11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100" dirty="0"/>
              <a:t>新建分析</a:t>
            </a:r>
            <a:r>
              <a:rPr lang="zh-CN" altLang="en-US" sz="1100" dirty="0" smtClean="0"/>
              <a:t>项目</a:t>
            </a:r>
            <a:r>
              <a:rPr lang="en-US" altLang="zh-CN" sz="1100" dirty="0" smtClean="0"/>
              <a:t>&amp;</a:t>
            </a:r>
            <a:r>
              <a:rPr lang="zh-CN" altLang="en-US" sz="1100" dirty="0" smtClean="0"/>
              <a:t>查看分析结果</a:t>
            </a:r>
            <a:endParaRPr lang="en-US" altLang="zh-CN" sz="1100" dirty="0" smtClean="0"/>
          </a:p>
          <a:p>
            <a:r>
              <a:rPr lang="en-US" altLang="zh-CN" sz="1100" dirty="0" smtClean="0"/>
              <a:t>3</a:t>
            </a:r>
            <a:r>
              <a:rPr lang="zh-CN" altLang="en-US" sz="1100" dirty="0" smtClean="0"/>
              <a:t>）</a:t>
            </a:r>
            <a:r>
              <a:rPr lang="zh-CN" altLang="en-US" sz="1100" b="1" dirty="0" smtClean="0"/>
              <a:t>官方地址</a:t>
            </a:r>
            <a:endParaRPr lang="en-US" altLang="zh-CN" sz="1100" b="1" dirty="0" smtClean="0"/>
          </a:p>
          <a:p>
            <a:r>
              <a:rPr lang="en-US" altLang="zh-CN" sz="1100" dirty="0">
                <a:hlinkClick r:id="rId2"/>
              </a:rPr>
              <a:t>http://findbugs.sourceforge.net</a:t>
            </a:r>
            <a:r>
              <a:rPr lang="en-US" altLang="zh-CN" sz="1100" dirty="0" smtClean="0">
                <a:hlinkClick r:id="rId2"/>
              </a:rPr>
              <a:t>/</a:t>
            </a:r>
            <a:endParaRPr lang="en-US" altLang="zh-CN" sz="1100" dirty="0"/>
          </a:p>
          <a:p>
            <a:r>
              <a:rPr lang="en-US" altLang="zh-CN" sz="1100" b="1" dirty="0"/>
              <a:t>2.TscanCode(</a:t>
            </a:r>
            <a:r>
              <a:rPr lang="en-US" altLang="zh-CN" sz="1100" b="1" dirty="0" err="1"/>
              <a:t>Tencent</a:t>
            </a:r>
            <a:r>
              <a:rPr lang="en-US" altLang="zh-CN" sz="1100" b="1" dirty="0"/>
              <a:t>)</a:t>
            </a:r>
            <a:endParaRPr lang="en-US" altLang="zh-CN" sz="1100" b="1" dirty="0" smtClean="0"/>
          </a:p>
          <a:p>
            <a:r>
              <a:rPr lang="en-US" altLang="zh-CN" sz="1100" dirty="0"/>
              <a:t>A fast and accurate static analysis solution for </a:t>
            </a:r>
            <a:r>
              <a:rPr lang="en-US" altLang="zh-CN" sz="1100" b="1" dirty="0"/>
              <a:t>C/C++, </a:t>
            </a:r>
            <a:r>
              <a:rPr lang="en-US" altLang="zh-CN" sz="1100" dirty="0"/>
              <a:t>C#, </a:t>
            </a:r>
            <a:r>
              <a:rPr lang="en-US" altLang="zh-CN" sz="1100" dirty="0" err="1"/>
              <a:t>Lua</a:t>
            </a:r>
            <a:r>
              <a:rPr lang="en-US" altLang="zh-CN" sz="1100" dirty="0"/>
              <a:t> codes</a:t>
            </a:r>
          </a:p>
          <a:p>
            <a:r>
              <a:rPr lang="en-US" altLang="zh-CN" sz="1100" dirty="0"/>
              <a:t>https://</a:t>
            </a:r>
            <a:r>
              <a:rPr lang="en-US" altLang="zh-CN" sz="1100" dirty="0" smtClean="0"/>
              <a:t>github.com/Tencent/TscanCode</a:t>
            </a:r>
          </a:p>
          <a:p>
            <a:r>
              <a:rPr lang="en-US" altLang="zh-CN" sz="1100" b="1" dirty="0" smtClean="0"/>
              <a:t>3.</a:t>
            </a:r>
            <a:r>
              <a:rPr lang="zh-CN" altLang="en-US" sz="1100" b="1" dirty="0" smtClean="0"/>
              <a:t>案例参考</a:t>
            </a:r>
            <a:endParaRPr lang="en-US" altLang="zh-CN" sz="1100" b="1" dirty="0" smtClean="0"/>
          </a:p>
          <a:p>
            <a:r>
              <a:rPr lang="en-US" altLang="zh-CN" sz="1100" dirty="0" smtClean="0"/>
              <a:t>https</a:t>
            </a:r>
            <a:r>
              <a:rPr lang="en-US" altLang="zh-CN" sz="1100" dirty="0"/>
              <a:t>://github.com/martin-1205/findbugs</a:t>
            </a:r>
            <a:endParaRPr lang="zh-CN" altLang="zh-CN" sz="1100" dirty="0"/>
          </a:p>
          <a:p>
            <a:endParaRPr lang="zh-CN" altLang="en-US" sz="11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开发</a:t>
            </a:r>
            <a:r>
              <a:rPr lang="en-US" altLang="zh-CN" dirty="0" smtClean="0"/>
              <a:t>-</a:t>
            </a:r>
            <a:r>
              <a:rPr lang="zh-CN" altLang="en-US" dirty="0" smtClean="0"/>
              <a:t>静态扫描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754" y="1142242"/>
            <a:ext cx="3006211" cy="205415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937" y="2929116"/>
            <a:ext cx="1623998" cy="55980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622937" y="3756208"/>
            <a:ext cx="5607282" cy="2552943"/>
            <a:chOff x="5665683" y="3841216"/>
            <a:chExt cx="5607282" cy="255294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1055" y="3841216"/>
              <a:ext cx="3431910" cy="189288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683" y="5749343"/>
              <a:ext cx="5085723" cy="64481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683" y="3882702"/>
              <a:ext cx="2175372" cy="1836161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6434936" y="1269568"/>
            <a:ext cx="1486013" cy="630253"/>
            <a:chOff x="6346585" y="1231829"/>
            <a:chExt cx="1743747" cy="676738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6585" y="1231829"/>
              <a:ext cx="882702" cy="67673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2171" y="1233517"/>
              <a:ext cx="688161" cy="673362"/>
            </a:xfrm>
            <a:prstGeom prst="rect">
              <a:avLst/>
            </a:prstGeom>
          </p:spPr>
        </p:pic>
      </p:grpSp>
      <p:cxnSp>
        <p:nvCxnSpPr>
          <p:cNvPr id="14" name="直接箭头连接符 13"/>
          <p:cNvCxnSpPr/>
          <p:nvPr/>
        </p:nvCxnSpPr>
        <p:spPr>
          <a:xfrm>
            <a:off x="1233996" y="1793289"/>
            <a:ext cx="7032758" cy="213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8" idx="1"/>
          </p:cNvCxnSpPr>
          <p:nvPr/>
        </p:nvCxnSpPr>
        <p:spPr>
          <a:xfrm>
            <a:off x="2778711" y="3160206"/>
            <a:ext cx="2844226" cy="48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9" idx="1"/>
          </p:cNvCxnSpPr>
          <p:nvPr/>
        </p:nvCxnSpPr>
        <p:spPr>
          <a:xfrm>
            <a:off x="2372631" y="3517790"/>
            <a:ext cx="3250306" cy="1197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381636" y="2935115"/>
            <a:ext cx="8733207" cy="987769"/>
          </a:xfrm>
        </p:spPr>
        <p:txBody>
          <a:bodyPr/>
          <a:lstStyle/>
          <a:p>
            <a:r>
              <a:rPr lang="zh-CN" altLang="en-US" dirty="0"/>
              <a:t>以全景视角看</a:t>
            </a:r>
            <a:r>
              <a:rPr lang="en-US" altLang="zh-CN" dirty="0"/>
              <a:t>Android </a:t>
            </a:r>
            <a:r>
              <a:rPr lang="zh-CN" altLang="en-US" sz="1200" dirty="0"/>
              <a:t>开发</a:t>
            </a:r>
            <a:r>
              <a:rPr lang="en-US" altLang="zh-CN" sz="1200" dirty="0"/>
              <a:t>&amp;</a:t>
            </a:r>
            <a:r>
              <a:rPr lang="zh-CN" altLang="en-US" sz="1200" b="1" dirty="0">
                <a:solidFill>
                  <a:srgbClr val="FF0000"/>
                </a:solidFill>
              </a:rPr>
              <a:t>编译</a:t>
            </a:r>
            <a:r>
              <a:rPr lang="en-US" altLang="zh-CN" sz="1200" dirty="0"/>
              <a:t>&amp;</a:t>
            </a:r>
            <a:r>
              <a:rPr lang="zh-CN" altLang="en-US" sz="1200" dirty="0"/>
              <a:t>运行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05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3" y="949038"/>
            <a:ext cx="11572783" cy="5504150"/>
          </a:xfrm>
        </p:spPr>
        <p:txBody>
          <a:bodyPr/>
          <a:lstStyle/>
          <a:p>
            <a:r>
              <a:rPr lang="en-US" altLang="zh-CN" sz="1100" dirty="0" err="1" smtClean="0"/>
              <a:t>AndroidStudio</a:t>
            </a:r>
            <a:r>
              <a:rPr lang="zh-CN" altLang="en-US" sz="1100" dirty="0" smtClean="0"/>
              <a:t>在</a:t>
            </a:r>
            <a:r>
              <a:rPr lang="en-US" altLang="zh-CN" sz="1100" dirty="0" smtClean="0"/>
              <a:t>project</a:t>
            </a:r>
            <a:r>
              <a:rPr lang="zh-CN" altLang="en-US" sz="1100" dirty="0" smtClean="0"/>
              <a:t>编译前可对</a:t>
            </a:r>
            <a:r>
              <a:rPr lang="zh-CN" altLang="en-US" sz="1100" b="1" dirty="0" smtClean="0"/>
              <a:t>编译选项</a:t>
            </a:r>
            <a:r>
              <a:rPr lang="zh-CN" altLang="en-US" sz="1100" dirty="0" smtClean="0"/>
              <a:t>进行</a:t>
            </a:r>
            <a:r>
              <a:rPr lang="zh-CN" altLang="en-US" sz="1100" b="1" dirty="0" smtClean="0"/>
              <a:t>优化定制</a:t>
            </a:r>
            <a:r>
              <a:rPr lang="zh-CN" altLang="en-US" sz="1100" dirty="0" smtClean="0"/>
              <a:t>，以满足不同的编译发布需求。</a:t>
            </a:r>
            <a:endParaRPr lang="en-US" altLang="zh-CN" sz="1100" dirty="0"/>
          </a:p>
          <a:p>
            <a:r>
              <a:rPr lang="en-US" altLang="zh-CN" sz="1100" dirty="0" smtClean="0"/>
              <a:t>1.</a:t>
            </a:r>
            <a:r>
              <a:rPr lang="zh-CN" altLang="en-US" sz="1100" b="1" dirty="0" smtClean="0"/>
              <a:t>基本配置</a:t>
            </a:r>
            <a:endParaRPr lang="en-US" altLang="zh-CN" sz="11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100" b="1" dirty="0" smtClean="0"/>
              <a:t>阿里云配置 </a:t>
            </a:r>
            <a:r>
              <a:rPr lang="zh-CN" altLang="en-US" sz="1100" dirty="0" smtClean="0"/>
              <a:t>提升</a:t>
            </a:r>
            <a:r>
              <a:rPr lang="en-US" altLang="zh-CN" sz="1100" dirty="0" smtClean="0"/>
              <a:t>dependency</a:t>
            </a:r>
            <a:r>
              <a:rPr lang="zh-CN" altLang="en-US" sz="1100" dirty="0" smtClean="0"/>
              <a:t>的同步速度</a:t>
            </a:r>
            <a:endParaRPr lang="en-US" altLang="zh-CN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100" b="1" dirty="0" smtClean="0"/>
              <a:t>签名配置</a:t>
            </a:r>
            <a:r>
              <a:rPr lang="en-US" altLang="zh-CN" sz="1100" b="1" dirty="0"/>
              <a:t> </a:t>
            </a:r>
            <a:r>
              <a:rPr lang="zh-CN" altLang="en-US" sz="1100" dirty="0" smtClean="0"/>
              <a:t>不同开发阶段使用不同的签名</a:t>
            </a:r>
            <a:endParaRPr lang="en-US" altLang="zh-CN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100" b="1" dirty="0" smtClean="0"/>
              <a:t>调试模式 </a:t>
            </a:r>
            <a:r>
              <a:rPr lang="zh-CN" altLang="en-US" sz="1100" dirty="0" smtClean="0"/>
              <a:t>配置是否允许通过</a:t>
            </a:r>
            <a:r>
              <a:rPr lang="en-US" altLang="zh-CN" sz="1100" dirty="0" smtClean="0"/>
              <a:t>IDE</a:t>
            </a:r>
            <a:r>
              <a:rPr lang="zh-CN" altLang="en-US" sz="1100" dirty="0" smtClean="0"/>
              <a:t>工具进行调试</a:t>
            </a:r>
            <a:endParaRPr lang="en-US" altLang="zh-CN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100" b="1" dirty="0" smtClean="0"/>
              <a:t>多编译类型配置 </a:t>
            </a:r>
            <a:r>
              <a:rPr lang="zh-CN" altLang="en-US" sz="1100" dirty="0" smtClean="0"/>
              <a:t>便于开发、调试和发布的不同阶段认证测试</a:t>
            </a:r>
            <a:endParaRPr lang="en-US" altLang="zh-CN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100" b="1" dirty="0" smtClean="0"/>
              <a:t>多渠道打包配置</a:t>
            </a:r>
            <a:r>
              <a:rPr lang="en-US" altLang="zh-CN" sz="1100" b="1" dirty="0" smtClean="0"/>
              <a:t> </a:t>
            </a:r>
            <a:r>
              <a:rPr lang="zh-CN" altLang="en-US" sz="1100" dirty="0" smtClean="0"/>
              <a:t>可进行</a:t>
            </a:r>
            <a:r>
              <a:rPr lang="en-US" altLang="zh-CN" sz="1100" dirty="0" smtClean="0"/>
              <a:t>java</a:t>
            </a:r>
            <a:r>
              <a:rPr lang="zh-CN" altLang="en-US" sz="1100" dirty="0" smtClean="0"/>
              <a:t>或资源的</a:t>
            </a:r>
            <a:r>
              <a:rPr lang="en-US" altLang="zh-CN" sz="1100" dirty="0" smtClean="0"/>
              <a:t>overlay</a:t>
            </a:r>
            <a:r>
              <a:rPr lang="zh-CN" altLang="en-US" sz="1100" dirty="0" smtClean="0"/>
              <a:t>，可实现客户个性化定制需求</a:t>
            </a:r>
            <a:endParaRPr lang="en-US" altLang="zh-CN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100" b="1" dirty="0" smtClean="0"/>
              <a:t>代码缩减</a:t>
            </a:r>
            <a:r>
              <a:rPr lang="en-US" altLang="zh-CN" sz="1100" b="1" dirty="0"/>
              <a:t> </a:t>
            </a:r>
            <a:r>
              <a:rPr lang="zh-CN" altLang="en-US" sz="1100" dirty="0" smtClean="0"/>
              <a:t>启动</a:t>
            </a:r>
            <a:r>
              <a:rPr lang="en-US" altLang="zh-CN" sz="1100" dirty="0" smtClean="0"/>
              <a:t>R8</a:t>
            </a:r>
            <a:r>
              <a:rPr lang="zh-CN" altLang="en-US" sz="1100" dirty="0" smtClean="0"/>
              <a:t>代码缩减，移除运行时不需要的代码，尤其依赖多个库的一小部分功能时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100" b="1" dirty="0" smtClean="0"/>
              <a:t>资源缩减</a:t>
            </a:r>
            <a:r>
              <a:rPr lang="en-US" altLang="zh-CN" sz="1100" dirty="0" smtClean="0"/>
              <a:t> </a:t>
            </a:r>
            <a:r>
              <a:rPr lang="zh-CN" altLang="en-US" sz="1100" dirty="0" smtClean="0"/>
              <a:t>需与代码缩减配合使用，移除未被引用的资源</a:t>
            </a:r>
            <a:endParaRPr lang="en-US" altLang="zh-CN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100" b="1" dirty="0" smtClean="0"/>
              <a:t>代码混淆</a:t>
            </a:r>
            <a:r>
              <a:rPr lang="en-US" altLang="zh-CN" sz="1100" b="1" dirty="0"/>
              <a:t> </a:t>
            </a:r>
            <a:r>
              <a:rPr lang="zh-CN" altLang="en-US" sz="1100" dirty="0" smtClean="0"/>
              <a:t>缩短</a:t>
            </a:r>
            <a:r>
              <a:rPr lang="zh-CN" altLang="en-US" sz="1100" dirty="0"/>
              <a:t>类和成员的名称，从而减小 </a:t>
            </a:r>
            <a:r>
              <a:rPr lang="en-US" altLang="zh-CN" sz="1100" dirty="0"/>
              <a:t>DEX </a:t>
            </a:r>
            <a:r>
              <a:rPr lang="zh-CN" altLang="en-US" sz="1100" dirty="0"/>
              <a:t>文件的大小</a:t>
            </a:r>
            <a:endParaRPr lang="en-US" altLang="zh-CN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b="1" dirty="0" err="1" smtClean="0"/>
              <a:t>Multidex</a:t>
            </a:r>
            <a:r>
              <a:rPr lang="en-US" altLang="zh-CN" sz="1100" b="1" dirty="0"/>
              <a:t> </a:t>
            </a:r>
            <a:r>
              <a:rPr lang="zh-CN" altLang="en-US" sz="1100" dirty="0" smtClean="0"/>
              <a:t>规避</a:t>
            </a:r>
            <a:r>
              <a:rPr lang="en-US" altLang="zh-CN" sz="1100" dirty="0" smtClean="0"/>
              <a:t>64K</a:t>
            </a:r>
            <a:r>
              <a:rPr lang="zh-CN" altLang="en-US" sz="1100" dirty="0" smtClean="0"/>
              <a:t>引用限制 单个 </a:t>
            </a:r>
            <a:r>
              <a:rPr lang="en-US" altLang="zh-CN" sz="1100" dirty="0"/>
              <a:t>DEX </a:t>
            </a:r>
            <a:r>
              <a:rPr lang="zh-CN" altLang="en-US" sz="1100" dirty="0"/>
              <a:t>文件内引用的方法总数限制为 </a:t>
            </a:r>
            <a:r>
              <a:rPr lang="en-US" altLang="zh-CN" sz="1100" dirty="0" smtClean="0"/>
              <a:t>65536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100" b="1" dirty="0" err="1" smtClean="0"/>
              <a:t>Zipalign</a:t>
            </a:r>
            <a:r>
              <a:rPr lang="en-US" altLang="zh-CN" sz="1100" dirty="0" smtClean="0"/>
              <a:t> </a:t>
            </a:r>
            <a:r>
              <a:rPr lang="zh-CN" altLang="en-US" sz="1100" dirty="0" smtClean="0"/>
              <a:t>一种归档对齐工具，减少</a:t>
            </a:r>
            <a:r>
              <a:rPr lang="en-US" altLang="zh-CN" sz="1100" dirty="0" smtClean="0"/>
              <a:t>app</a:t>
            </a:r>
            <a:r>
              <a:rPr lang="zh-CN" altLang="en-US" sz="1100" dirty="0" smtClean="0"/>
              <a:t>运行时的内存消耗</a:t>
            </a:r>
            <a:endParaRPr lang="en-US" altLang="zh-CN" sz="1100" dirty="0" smtClean="0"/>
          </a:p>
          <a:p>
            <a:r>
              <a:rPr lang="en-US" altLang="zh-CN" sz="1100" dirty="0" smtClean="0"/>
              <a:t>2.</a:t>
            </a:r>
            <a:r>
              <a:rPr lang="zh-CN" altLang="en-US" sz="1100" b="1" dirty="0" smtClean="0"/>
              <a:t>官方参考</a:t>
            </a:r>
            <a:endParaRPr lang="en-US" altLang="zh-CN" sz="1100" b="1" dirty="0" smtClean="0"/>
          </a:p>
          <a:p>
            <a:r>
              <a:rPr lang="en-US" altLang="zh-CN" sz="1100" dirty="0"/>
              <a:t>https://developer.android.google.cn/studio/build?hl=zh_cn</a:t>
            </a:r>
            <a:endParaRPr lang="en-US" altLang="zh-CN" sz="1100" dirty="0" smtClean="0"/>
          </a:p>
          <a:p>
            <a:endParaRPr lang="zh-CN" altLang="zh-CN" sz="11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编译</a:t>
            </a:r>
            <a:endParaRPr lang="zh-CN" altLang="en-US" dirty="0"/>
          </a:p>
        </p:txBody>
      </p:sp>
      <p:pic>
        <p:nvPicPr>
          <p:cNvPr id="1026" name="Picture 2" descr="https://developer.android.google.cn/images/tools/studio/build-process_2x.png?hl=zh_c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19" y="1354391"/>
            <a:ext cx="3256213" cy="366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100" b="1" dirty="0" smtClean="0"/>
              <a:t>1.</a:t>
            </a:r>
            <a:r>
              <a:rPr lang="zh-CN" altLang="en-US" sz="1100" b="1" dirty="0" smtClean="0"/>
              <a:t>阿里云配置</a:t>
            </a:r>
            <a:r>
              <a:rPr lang="en-US" altLang="zh-CN" sz="1100" b="1" dirty="0"/>
              <a:t> </a:t>
            </a:r>
            <a:endParaRPr lang="en-US" altLang="zh-CN" sz="1100" b="1" dirty="0" smtClean="0"/>
          </a:p>
          <a:p>
            <a:r>
              <a:rPr lang="en-US" altLang="zh-CN" sz="1100" dirty="0" smtClean="0"/>
              <a:t>project/</a:t>
            </a:r>
            <a:r>
              <a:rPr lang="en-US" altLang="zh-CN" sz="1100" dirty="0" err="1" smtClean="0"/>
              <a:t>build.gradle</a:t>
            </a:r>
            <a:endParaRPr lang="en-US" altLang="zh-CN" sz="1100" dirty="0" smtClean="0"/>
          </a:p>
          <a:p>
            <a:endParaRPr lang="en-US" altLang="zh-CN" sz="1100" dirty="0" smtClean="0"/>
          </a:p>
          <a:p>
            <a:endParaRPr lang="en-US" altLang="zh-CN" sz="1100" dirty="0"/>
          </a:p>
          <a:p>
            <a:endParaRPr lang="en-US" altLang="zh-CN" sz="1100" dirty="0" smtClean="0"/>
          </a:p>
          <a:p>
            <a:endParaRPr lang="en-US" altLang="zh-CN" sz="1100" dirty="0" smtClean="0"/>
          </a:p>
          <a:p>
            <a:r>
              <a:rPr lang="en-US" altLang="zh-CN" sz="1100" b="1" dirty="0" smtClean="0"/>
              <a:t>2.</a:t>
            </a:r>
            <a:r>
              <a:rPr lang="zh-CN" altLang="en-US" sz="1100" b="1" dirty="0" smtClean="0"/>
              <a:t>编译优化</a:t>
            </a:r>
            <a:endParaRPr lang="en-US" altLang="zh-CN" sz="1100" b="1" dirty="0" smtClean="0"/>
          </a:p>
          <a:p>
            <a:r>
              <a:rPr lang="zh-CN" altLang="en-US" sz="1100" dirty="0" smtClean="0"/>
              <a:t>配置</a:t>
            </a:r>
            <a:r>
              <a:rPr lang="en-US" altLang="zh-CN" sz="1100" dirty="0" smtClean="0"/>
              <a:t>module app/</a:t>
            </a:r>
            <a:r>
              <a:rPr lang="en-US" altLang="zh-CN" sz="1100" dirty="0" err="1" smtClean="0"/>
              <a:t>build.gradle</a:t>
            </a:r>
            <a:endParaRPr lang="en-US" altLang="zh-CN" sz="1100" dirty="0" smtClean="0"/>
          </a:p>
          <a:p>
            <a:r>
              <a:rPr lang="en-US" altLang="zh-CN" sz="1100" dirty="0" smtClean="0"/>
              <a:t>1</a:t>
            </a:r>
            <a:r>
              <a:rPr lang="zh-CN" altLang="en-US" sz="1100" dirty="0" smtClean="0"/>
              <a:t>）</a:t>
            </a:r>
            <a:r>
              <a:rPr lang="en-US" altLang="zh-CN" sz="1100" dirty="0" err="1" smtClean="0"/>
              <a:t>signingConfigs</a:t>
            </a:r>
            <a:endParaRPr lang="en-US" altLang="zh-CN" sz="1100" dirty="0" smtClean="0"/>
          </a:p>
          <a:p>
            <a:r>
              <a:rPr lang="en-US" altLang="zh-CN" sz="1100" dirty="0" smtClean="0"/>
              <a:t>2</a:t>
            </a:r>
            <a:r>
              <a:rPr lang="zh-CN" altLang="en-US" sz="1100" dirty="0" smtClean="0"/>
              <a:t>）</a:t>
            </a:r>
            <a:r>
              <a:rPr lang="en-US" altLang="zh-CN" sz="1100" dirty="0" err="1" smtClean="0"/>
              <a:t>buildTypes</a:t>
            </a:r>
            <a:endParaRPr lang="en-US" altLang="zh-CN" sz="1100" dirty="0" smtClean="0"/>
          </a:p>
          <a:p>
            <a:r>
              <a:rPr lang="en-US" altLang="zh-CN" sz="1100" dirty="0" smtClean="0"/>
              <a:t>3</a:t>
            </a:r>
            <a:r>
              <a:rPr lang="zh-CN" altLang="en-US" sz="1100" dirty="0" smtClean="0"/>
              <a:t>）</a:t>
            </a:r>
            <a:r>
              <a:rPr lang="en-US" altLang="zh-CN" sz="1100" dirty="0" err="1" smtClean="0"/>
              <a:t>productFlavors</a:t>
            </a:r>
            <a:endParaRPr lang="en-US" altLang="zh-CN" sz="1100" dirty="0"/>
          </a:p>
          <a:p>
            <a:r>
              <a:rPr lang="en-US" altLang="zh-CN" sz="1100" b="1" dirty="0" smtClean="0"/>
              <a:t>3.Build</a:t>
            </a:r>
          </a:p>
          <a:p>
            <a:r>
              <a:rPr lang="en-US" altLang="zh-CN" sz="1100" dirty="0" smtClean="0"/>
              <a:t>1</a:t>
            </a:r>
            <a:r>
              <a:rPr lang="zh-CN" altLang="en-US" sz="1100" dirty="0" smtClean="0"/>
              <a:t>）</a:t>
            </a:r>
            <a:r>
              <a:rPr lang="en-US" altLang="zh-CN" sz="1100" dirty="0" smtClean="0"/>
              <a:t>Variants</a:t>
            </a:r>
          </a:p>
          <a:p>
            <a:r>
              <a:rPr lang="en-US" altLang="zh-CN" sz="1100" dirty="0" smtClean="0"/>
              <a:t>2</a:t>
            </a:r>
            <a:r>
              <a:rPr lang="zh-CN" altLang="en-US" sz="1100" dirty="0" smtClean="0"/>
              <a:t>）</a:t>
            </a:r>
            <a:r>
              <a:rPr lang="en-US" altLang="zh-CN" sz="1100" dirty="0" err="1" smtClean="0"/>
              <a:t>Apks</a:t>
            </a:r>
            <a:endParaRPr lang="en-US" altLang="zh-CN" sz="1100" dirty="0" smtClean="0"/>
          </a:p>
          <a:p>
            <a:r>
              <a:rPr lang="en-US" altLang="zh-CN" sz="1100" b="1" dirty="0" smtClean="0"/>
              <a:t>4.</a:t>
            </a:r>
            <a:r>
              <a:rPr lang="zh-CN" altLang="en-US" sz="1100" b="1" dirty="0" smtClean="0"/>
              <a:t>案例参考</a:t>
            </a:r>
            <a:endParaRPr lang="en-US" altLang="zh-CN" sz="1100" b="1" dirty="0" smtClean="0"/>
          </a:p>
          <a:p>
            <a:r>
              <a:rPr lang="en-US" altLang="zh-CN" sz="800" dirty="0"/>
              <a:t>https://github.com/martin-1205/AndroidAdvance1/tree/main/AndroidAdvance110</a:t>
            </a:r>
            <a:endParaRPr lang="en-US" altLang="zh-CN" sz="800" dirty="0" smtClean="0"/>
          </a:p>
          <a:p>
            <a:endParaRPr lang="en-US" altLang="zh-CN" sz="1100" dirty="0" smtClean="0"/>
          </a:p>
          <a:p>
            <a:endParaRPr lang="en-US" altLang="zh-CN" sz="1100" dirty="0" smtClean="0"/>
          </a:p>
          <a:p>
            <a:endParaRPr lang="zh-CN" altLang="en-US" sz="11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编译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85" y="1678944"/>
            <a:ext cx="2092393" cy="1205857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4113672" y="1047314"/>
            <a:ext cx="6768088" cy="1499171"/>
            <a:chOff x="4143023" y="2167504"/>
            <a:chExt cx="6768088" cy="149917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023" y="2167504"/>
              <a:ext cx="1314088" cy="149917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645" y="2167504"/>
              <a:ext cx="1782897" cy="145333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6676" y="2186420"/>
              <a:ext cx="3444435" cy="39041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4947" y="2633196"/>
              <a:ext cx="2882849" cy="810801"/>
            </a:xfrm>
            <a:prstGeom prst="rect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210" y="2644761"/>
            <a:ext cx="2290198" cy="1179281"/>
          </a:xfrm>
          <a:prstGeom prst="rect">
            <a:avLst/>
          </a:prstGeom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30210" y="3944270"/>
            <a:ext cx="3922343" cy="1084621"/>
            <a:chOff x="4143023" y="5246072"/>
            <a:chExt cx="3922343" cy="108462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023" y="5249077"/>
              <a:ext cx="1588474" cy="16452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3023" y="5422910"/>
              <a:ext cx="3174813" cy="907783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7836" y="5246072"/>
              <a:ext cx="747530" cy="1042732"/>
            </a:xfrm>
            <a:prstGeom prst="rect">
              <a:avLst/>
            </a:prstGeom>
          </p:spPr>
        </p:pic>
      </p:grpSp>
      <p:grpSp>
        <p:nvGrpSpPr>
          <p:cNvPr id="36" name="组合 35"/>
          <p:cNvGrpSpPr/>
          <p:nvPr/>
        </p:nvGrpSpPr>
        <p:grpSpPr>
          <a:xfrm>
            <a:off x="4113673" y="3881068"/>
            <a:ext cx="6530653" cy="2137992"/>
            <a:chOff x="4113672" y="3881068"/>
            <a:chExt cx="6768088" cy="2447936"/>
          </a:xfrm>
        </p:grpSpPr>
        <p:grpSp>
          <p:nvGrpSpPr>
            <p:cNvPr id="34" name="组合 33"/>
            <p:cNvGrpSpPr/>
            <p:nvPr/>
          </p:nvGrpSpPr>
          <p:grpSpPr>
            <a:xfrm>
              <a:off x="8576004" y="3881068"/>
              <a:ext cx="2305756" cy="2432201"/>
              <a:chOff x="9154918" y="3701113"/>
              <a:chExt cx="2305756" cy="2432201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4918" y="4997307"/>
                <a:ext cx="2305756" cy="1136007"/>
              </a:xfrm>
              <a:prstGeom prst="rect">
                <a:avLst/>
              </a:prstGeom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54918" y="3701113"/>
                <a:ext cx="1640178" cy="1243192"/>
              </a:xfrm>
              <a:prstGeom prst="rect">
                <a:avLst/>
              </a:prstGeom>
            </p:spPr>
          </p:pic>
        </p:grp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3672" y="5153075"/>
              <a:ext cx="2166465" cy="1175929"/>
            </a:xfrm>
            <a:prstGeom prst="rect">
              <a:avLst/>
            </a:prstGeom>
          </p:spPr>
        </p:pic>
      </p:grpSp>
      <p:cxnSp>
        <p:nvCxnSpPr>
          <p:cNvPr id="38" name="直接箭头连接符 37"/>
          <p:cNvCxnSpPr>
            <a:endCxn id="5" idx="1"/>
          </p:cNvCxnSpPr>
          <p:nvPr/>
        </p:nvCxnSpPr>
        <p:spPr>
          <a:xfrm flipV="1">
            <a:off x="1490905" y="1796900"/>
            <a:ext cx="2622767" cy="2084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9" idx="1"/>
          </p:cNvCxnSpPr>
          <p:nvPr/>
        </p:nvCxnSpPr>
        <p:spPr>
          <a:xfrm flipV="1">
            <a:off x="1287262" y="3234402"/>
            <a:ext cx="2842948" cy="1016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15" idx="1"/>
          </p:cNvCxnSpPr>
          <p:nvPr/>
        </p:nvCxnSpPr>
        <p:spPr>
          <a:xfrm flipV="1">
            <a:off x="1535837" y="4575000"/>
            <a:ext cx="2594373" cy="4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816746" y="4966854"/>
            <a:ext cx="3296927" cy="538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课程对象</a:t>
            </a:r>
            <a:endParaRPr lang="en-US" altLang="zh-CN" sz="1200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 smtClean="0"/>
              <a:t>Android</a:t>
            </a:r>
            <a:r>
              <a:rPr lang="zh-CN" altLang="en-US" sz="1200" b="1" dirty="0" smtClean="0"/>
              <a:t>开发人员</a:t>
            </a:r>
            <a:endParaRPr lang="en-US" altLang="zh-CN" sz="1200" b="1" dirty="0" smtClean="0"/>
          </a:p>
          <a:p>
            <a:r>
              <a:rPr lang="zh-CN" altLang="en-US" sz="1200" dirty="0" smtClean="0"/>
              <a:t>了解一些</a:t>
            </a:r>
            <a:r>
              <a:rPr lang="zh-CN" altLang="en-US" sz="1200" b="1" dirty="0" smtClean="0"/>
              <a:t>共性知识</a:t>
            </a:r>
            <a:r>
              <a:rPr lang="zh-CN" altLang="en-US" sz="1200" dirty="0" smtClean="0"/>
              <a:t>，培养一种线上环境的</a:t>
            </a:r>
            <a:r>
              <a:rPr lang="zh-CN" altLang="en-US" sz="1200" b="1" dirty="0" smtClean="0"/>
              <a:t>实时监控观念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 smtClean="0"/>
              <a:t>Android</a:t>
            </a:r>
            <a:r>
              <a:rPr lang="zh-CN" altLang="en-US" sz="1200" b="1" dirty="0" smtClean="0"/>
              <a:t>测试人员</a:t>
            </a:r>
            <a:endParaRPr lang="en-US" altLang="zh-CN" sz="1200" b="1" dirty="0" smtClean="0"/>
          </a:p>
          <a:p>
            <a:r>
              <a:rPr lang="zh-CN" altLang="en-US" sz="1200" dirty="0" smtClean="0"/>
              <a:t>了解</a:t>
            </a:r>
            <a:r>
              <a:rPr lang="en-US" altLang="zh-CN" sz="1200" dirty="0" smtClean="0"/>
              <a:t>App</a:t>
            </a:r>
            <a:r>
              <a:rPr lang="zh-CN" altLang="en-US" sz="1200" dirty="0" smtClean="0"/>
              <a:t>的多种运行状态，培养一种从关注</a:t>
            </a:r>
            <a:r>
              <a:rPr lang="zh-CN" altLang="en-US" sz="1200" b="1" dirty="0" smtClean="0"/>
              <a:t>业务功能实现</a:t>
            </a:r>
            <a:r>
              <a:rPr lang="zh-CN" altLang="en-US" sz="1200" dirty="0" smtClean="0"/>
              <a:t>到监控</a:t>
            </a:r>
            <a:r>
              <a:rPr lang="zh-CN" altLang="en-US" sz="1200" b="1" dirty="0" smtClean="0"/>
              <a:t>运行性能和资源占用</a:t>
            </a:r>
            <a:r>
              <a:rPr lang="zh-CN" altLang="en-US" sz="1200" dirty="0" smtClean="0"/>
              <a:t>的观念。</a:t>
            </a:r>
            <a:endParaRPr lang="en-US" altLang="zh-CN" sz="1200" dirty="0" smtClean="0"/>
          </a:p>
          <a:p>
            <a:endParaRPr lang="en-US" altLang="zh-CN" sz="1200" dirty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/>
              <a:t>工作回顾</a:t>
            </a:r>
            <a:endParaRPr lang="en-US" altLang="zh-CN" sz="1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/>
              <a:t>专注 业务</a:t>
            </a:r>
            <a:r>
              <a:rPr lang="en-US" altLang="zh-CN" sz="1200" dirty="0"/>
              <a:t>&amp;</a:t>
            </a:r>
            <a:r>
              <a:rPr lang="zh-CN" altLang="en-US" sz="1200" dirty="0"/>
              <a:t>缺陷 </a:t>
            </a:r>
            <a:r>
              <a:rPr lang="en-US" altLang="zh-CN" sz="1200" dirty="0"/>
              <a:t>-&gt; </a:t>
            </a:r>
            <a:r>
              <a:rPr lang="zh-CN" altLang="en-US" sz="1200" dirty="0"/>
              <a:t>总结</a:t>
            </a:r>
            <a:r>
              <a:rPr lang="en-US" altLang="zh-CN" sz="1200" dirty="0"/>
              <a:t>&amp;</a:t>
            </a:r>
            <a:r>
              <a:rPr lang="zh-CN" altLang="en-US" sz="1200" dirty="0"/>
              <a:t>分享</a:t>
            </a:r>
            <a:endParaRPr lang="en-US" altLang="zh-CN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/>
              <a:t>讨论 框架</a:t>
            </a:r>
            <a:r>
              <a:rPr lang="en-US" altLang="zh-CN" sz="1200" dirty="0"/>
              <a:t>&amp;</a:t>
            </a:r>
            <a:r>
              <a:rPr lang="zh-CN" altLang="en-US" sz="1200" dirty="0"/>
              <a:t>组件 </a:t>
            </a:r>
            <a:r>
              <a:rPr lang="en-US" altLang="zh-CN" sz="1200" dirty="0"/>
              <a:t>-&gt; </a:t>
            </a:r>
            <a:r>
              <a:rPr lang="zh-CN" altLang="en-US" sz="1200" dirty="0"/>
              <a:t>原理</a:t>
            </a:r>
            <a:r>
              <a:rPr lang="en-US" altLang="zh-CN" sz="1200" dirty="0"/>
              <a:t>&amp;</a:t>
            </a:r>
            <a:r>
              <a:rPr lang="zh-CN" altLang="en-US" sz="1200" dirty="0"/>
              <a:t>流程</a:t>
            </a:r>
            <a:endParaRPr lang="en-US" altLang="zh-CN" sz="1200" dirty="0"/>
          </a:p>
          <a:p>
            <a:endParaRPr lang="en-US" altLang="zh-CN" sz="1200" dirty="0" smtClean="0"/>
          </a:p>
          <a:p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对象与目标</a:t>
            </a:r>
            <a:r>
              <a:rPr lang="en-US" altLang="zh-CN" dirty="0" smtClean="0">
                <a:solidFill>
                  <a:schemeClr val="accent1"/>
                </a:solidFill>
              </a:rPr>
              <a:t>-</a:t>
            </a:r>
            <a:r>
              <a:rPr lang="zh-CN" altLang="en-US" dirty="0" smtClean="0">
                <a:solidFill>
                  <a:schemeClr val="accent1"/>
                </a:solidFill>
              </a:rPr>
              <a:t>对象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381636" y="2935115"/>
            <a:ext cx="8777595" cy="987769"/>
          </a:xfrm>
        </p:spPr>
        <p:txBody>
          <a:bodyPr/>
          <a:lstStyle/>
          <a:p>
            <a:r>
              <a:rPr lang="zh-CN" altLang="en-US" dirty="0"/>
              <a:t>以全景视角看</a:t>
            </a:r>
            <a:r>
              <a:rPr lang="en-US" altLang="zh-CN" dirty="0"/>
              <a:t>Android </a:t>
            </a:r>
            <a:r>
              <a:rPr lang="zh-CN" altLang="en-US" sz="1200" dirty="0"/>
              <a:t>开发</a:t>
            </a:r>
            <a:r>
              <a:rPr lang="en-US" altLang="zh-CN" sz="1200" dirty="0"/>
              <a:t>&amp;</a:t>
            </a:r>
            <a:r>
              <a:rPr lang="zh-CN" altLang="en-US" sz="1200" dirty="0"/>
              <a:t>编译</a:t>
            </a:r>
            <a:r>
              <a:rPr lang="en-US" altLang="zh-CN" sz="1200" dirty="0"/>
              <a:t>&amp;</a:t>
            </a:r>
            <a:r>
              <a:rPr lang="zh-CN" altLang="en-US" sz="1200" b="1" dirty="0">
                <a:solidFill>
                  <a:srgbClr val="FF0000"/>
                </a:solidFill>
              </a:rPr>
              <a:t>运行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06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线下环境</a:t>
            </a:r>
            <a:endParaRPr lang="en-US" altLang="zh-CN" sz="1400" b="1" dirty="0" smtClean="0"/>
          </a:p>
          <a:p>
            <a:r>
              <a:rPr lang="zh-CN" altLang="en-US" sz="1400" dirty="0" smtClean="0"/>
              <a:t>从数据、权限、进程、线程、异常、静态扫描、编译配置这些方面来优化自己的代码，并提供监控策略。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线上环境</a:t>
            </a:r>
            <a:endParaRPr lang="en-US" altLang="zh-CN" sz="1400" b="1" dirty="0" smtClean="0"/>
          </a:p>
          <a:p>
            <a:r>
              <a:rPr lang="en-US" altLang="zh-CN" sz="1400" dirty="0" smtClean="0"/>
              <a:t>1</a:t>
            </a:r>
            <a:r>
              <a:rPr lang="zh-CN" altLang="en-US" sz="1400" dirty="0" smtClean="0"/>
              <a:t>）运行时的实时监控</a:t>
            </a:r>
            <a:endParaRPr lang="en-US" altLang="zh-CN" sz="1400" dirty="0" smtClean="0"/>
          </a:p>
          <a:p>
            <a:r>
              <a:rPr lang="en-US" altLang="zh-CN" sz="1400" dirty="0" smtClean="0"/>
              <a:t>2</a:t>
            </a:r>
            <a:r>
              <a:rPr lang="zh-CN" altLang="en-US" sz="1400" dirty="0" smtClean="0"/>
              <a:t>）心存敬畏化被为主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实时监控</a:t>
            </a:r>
            <a:endParaRPr lang="en-US" altLang="zh-CN" sz="1400" b="1" dirty="0"/>
          </a:p>
          <a:p>
            <a:r>
              <a:rPr lang="zh-CN" altLang="en-US" sz="1400" dirty="0"/>
              <a:t>采用异常自动捕获方案来捕获</a:t>
            </a:r>
            <a:r>
              <a:rPr lang="en-US" altLang="zh-CN" sz="1400" dirty="0"/>
              <a:t>crash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anr</a:t>
            </a:r>
            <a:r>
              <a:rPr lang="zh-CN" altLang="en-US" sz="1400" dirty="0"/>
              <a:t>等异常信息，并且将业务流程、操作轨迹和网络交互等日志信息通过</a:t>
            </a:r>
            <a:r>
              <a:rPr lang="en-US" altLang="zh-CN" sz="1400" dirty="0" err="1"/>
              <a:t>aop</a:t>
            </a:r>
            <a:r>
              <a:rPr lang="zh-CN" altLang="en-US" sz="1400" dirty="0"/>
              <a:t>插桩和</a:t>
            </a:r>
            <a:r>
              <a:rPr lang="en-US" altLang="zh-CN" sz="1400" dirty="0" err="1"/>
              <a:t>mmap</a:t>
            </a:r>
            <a:r>
              <a:rPr lang="zh-CN" altLang="en-US" sz="1400" dirty="0"/>
              <a:t>技术进行本地存储，此外在适当时机统一上报平台来分析汇总，然后平台能够将异常情况及时告知运维和开发来跟进，这种监控策略就好比放分筝时手中的线，可以将问题从被动接收到主动寻求的途径上来，这样才可以及时和高效地解决线上问题。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运行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zh-CN" altLang="en-US" sz="1400" b="1" dirty="0" smtClean="0"/>
              <a:t>描述</a:t>
            </a:r>
            <a:r>
              <a:rPr lang="zh-CN" altLang="en-US" sz="1400" dirty="0" smtClean="0"/>
              <a:t>：实现一个线程管理工具，它可以进行</a:t>
            </a:r>
            <a:r>
              <a:rPr lang="en-US" altLang="zh-CN" sz="1400" dirty="0" smtClean="0"/>
              <a:t>UI</a:t>
            </a:r>
            <a:r>
              <a:rPr lang="zh-CN" altLang="en-US" sz="1400" dirty="0" smtClean="0"/>
              <a:t>的刷新任务、网络请求任务、数据库访问任务和其它的</a:t>
            </a:r>
            <a:r>
              <a:rPr lang="zh-CN" altLang="en-US" sz="1400" dirty="0"/>
              <a:t>业务逻辑处理</a:t>
            </a:r>
            <a:r>
              <a:rPr lang="zh-CN" altLang="en-US" sz="1400" dirty="0" smtClean="0"/>
              <a:t>任务。</a:t>
            </a:r>
            <a:endParaRPr lang="en-US" altLang="zh-CN" sz="1400" dirty="0" smtClean="0"/>
          </a:p>
          <a:p>
            <a:endParaRPr lang="en-US" altLang="zh-CN" sz="1400" dirty="0" smtClean="0"/>
          </a:p>
          <a:p>
            <a:r>
              <a:rPr lang="en-US" altLang="zh-CN" sz="1400" b="1" dirty="0" smtClean="0"/>
              <a:t>1.</a:t>
            </a:r>
            <a:r>
              <a:rPr lang="zh-CN" altLang="en-US" sz="1400" b="1" dirty="0" smtClean="0"/>
              <a:t>优点</a:t>
            </a:r>
            <a:endParaRPr lang="en-US" altLang="zh-CN" sz="1400" b="1" dirty="0" smtClean="0"/>
          </a:p>
          <a:p>
            <a:r>
              <a:rPr lang="zh-CN" altLang="en-US" sz="1400" dirty="0" smtClean="0"/>
              <a:t>通过这么一个工具，</a:t>
            </a:r>
            <a:r>
              <a:rPr lang="en-US" altLang="zh-CN" sz="1400" dirty="0" smtClean="0"/>
              <a:t>App</a:t>
            </a:r>
            <a:r>
              <a:rPr lang="zh-CN" altLang="en-US" sz="1400" dirty="0" smtClean="0"/>
              <a:t>的整个运行过程中，不需要频繁的创建和销毁线程，这样不仅可以减少资源的开销，而且可以根据不同设备的</a:t>
            </a:r>
            <a:r>
              <a:rPr lang="en-US" altLang="zh-CN" sz="1400" dirty="0" smtClean="0"/>
              <a:t>CPU Processor</a:t>
            </a:r>
            <a:r>
              <a:rPr lang="zh-CN" altLang="en-US" sz="1400" dirty="0" smtClean="0"/>
              <a:t>数量来调整线程的数量，从而也可以很好地控制</a:t>
            </a:r>
            <a:r>
              <a:rPr lang="en-US" altLang="zh-CN" sz="1400" dirty="0" smtClean="0"/>
              <a:t>CPU</a:t>
            </a:r>
            <a:r>
              <a:rPr lang="zh-CN" altLang="en-US" sz="1400" dirty="0" smtClean="0"/>
              <a:t>的均衡负载问题。</a:t>
            </a:r>
            <a:endParaRPr lang="en-US" altLang="zh-CN" sz="1400" dirty="0" smtClean="0"/>
          </a:p>
          <a:p>
            <a:endParaRPr lang="en-US" altLang="zh-CN" sz="1400" dirty="0"/>
          </a:p>
          <a:p>
            <a:r>
              <a:rPr lang="en-US" altLang="zh-CN" sz="1400" b="1" dirty="0" smtClean="0"/>
              <a:t>2.</a:t>
            </a:r>
            <a:r>
              <a:rPr lang="zh-CN" altLang="en-US" sz="1400" b="1" dirty="0" smtClean="0"/>
              <a:t>实现</a:t>
            </a:r>
            <a:endParaRPr lang="en-US" altLang="zh-CN" sz="1400" b="1" dirty="0" smtClean="0"/>
          </a:p>
          <a:p>
            <a:endParaRPr lang="en-US" altLang="zh-CN" sz="1400" dirty="0"/>
          </a:p>
          <a:p>
            <a:r>
              <a:rPr lang="en-US" altLang="zh-CN" sz="1400" b="1" dirty="0" smtClean="0"/>
              <a:t>3.</a:t>
            </a:r>
            <a:r>
              <a:rPr lang="zh-CN" altLang="en-US" sz="1400" b="1" dirty="0" smtClean="0"/>
              <a:t>参考</a:t>
            </a:r>
            <a:endParaRPr lang="en-US" altLang="zh-CN" sz="1400" b="1" dirty="0" smtClean="0"/>
          </a:p>
          <a:p>
            <a:r>
              <a:rPr lang="en-US" altLang="zh-CN" sz="1400" dirty="0"/>
              <a:t>https://</a:t>
            </a:r>
            <a:r>
              <a:rPr lang="en-US" altLang="zh-CN" sz="1400" dirty="0" smtClean="0"/>
              <a:t>github.com/martin-1205/</a:t>
            </a:r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Android</a:t>
            </a:r>
            <a:r>
              <a:rPr lang="zh-CN" altLang="en-US" dirty="0" smtClean="0"/>
              <a:t>运行</a:t>
            </a:r>
            <a:r>
              <a:rPr lang="en-US" altLang="zh-CN" dirty="0" smtClean="0"/>
              <a:t>-</a:t>
            </a:r>
            <a:r>
              <a:rPr lang="zh-CN" altLang="en-US" dirty="0" smtClean="0"/>
              <a:t>案例思考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b="1" dirty="0" smtClean="0">
                <a:sym typeface="+mn-ea"/>
              </a:rPr>
              <a:t>1.</a:t>
            </a:r>
            <a:r>
              <a:rPr lang="zh-CN" altLang="en-US" sz="1200" b="1" dirty="0">
                <a:sym typeface="+mn-ea"/>
              </a:rPr>
              <a:t>课程目标</a:t>
            </a:r>
            <a:endParaRPr lang="en-US" altLang="zh-CN" sz="12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要抛开业务</a:t>
            </a:r>
            <a:r>
              <a:rPr lang="en-US" altLang="zh-CN" sz="1200" dirty="0">
                <a:sym typeface="+mn-ea"/>
              </a:rPr>
              <a:t>&amp;</a:t>
            </a:r>
            <a:r>
              <a:rPr lang="zh-CN" altLang="en-US" sz="1200" dirty="0">
                <a:sym typeface="+mn-ea"/>
              </a:rPr>
              <a:t>框架，寻找一些更为底层的</a:t>
            </a:r>
            <a:r>
              <a:rPr lang="zh-CN" altLang="en-US" sz="1200" b="1" dirty="0">
                <a:sym typeface="+mn-ea"/>
              </a:rPr>
              <a:t>共性</a:t>
            </a:r>
            <a:r>
              <a:rPr lang="zh-CN" altLang="en-US" sz="1200" dirty="0">
                <a:sym typeface="+mn-ea"/>
              </a:rPr>
              <a:t>知识。</a:t>
            </a:r>
            <a:endParaRPr lang="en-US" altLang="zh-CN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要不仅能实现业务，还可以自我衡量业务的实现</a:t>
            </a:r>
            <a:r>
              <a:rPr lang="zh-CN" altLang="en-US" sz="1200" b="1" dirty="0">
                <a:sym typeface="+mn-ea"/>
              </a:rPr>
              <a:t>质量</a:t>
            </a:r>
            <a:r>
              <a:rPr lang="zh-CN" altLang="en-US" sz="1200" dirty="0">
                <a:sym typeface="+mn-ea"/>
              </a:rPr>
              <a:t>。</a:t>
            </a:r>
            <a:endParaRPr lang="en-US" altLang="zh-CN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>
                <a:sym typeface="+mn-ea"/>
              </a:rPr>
              <a:t>要寻找一个抓手，再遇到</a:t>
            </a:r>
            <a:r>
              <a:rPr lang="zh-CN" altLang="en-US" sz="1200" b="1" dirty="0">
                <a:sym typeface="+mn-ea"/>
              </a:rPr>
              <a:t>线上</a:t>
            </a:r>
            <a:r>
              <a:rPr lang="zh-CN" altLang="en-US" sz="1200" dirty="0">
                <a:sym typeface="+mn-ea"/>
              </a:rPr>
              <a:t>问题，可少一点抓狂。</a:t>
            </a:r>
            <a:endParaRPr lang="en-US" altLang="zh-CN" sz="1200" dirty="0"/>
          </a:p>
          <a:p>
            <a:endParaRPr lang="en-US" altLang="zh-CN" sz="1200" b="1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课程启发</a:t>
            </a:r>
            <a:endParaRPr lang="en-US" altLang="zh-CN" sz="12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更能理解“</a:t>
            </a:r>
            <a:r>
              <a:rPr lang="en-US" altLang="zh-CN" sz="1200" dirty="0" smtClean="0"/>
              <a:t>Android</a:t>
            </a:r>
            <a:r>
              <a:rPr lang="zh-CN" altLang="en-US" sz="1200" dirty="0" smtClean="0"/>
              <a:t>问题”实际上</a:t>
            </a:r>
            <a:r>
              <a:rPr lang="zh-CN" altLang="en-US" sz="1200" dirty="0"/>
              <a:t>就是</a:t>
            </a:r>
            <a:r>
              <a:rPr lang="zh-CN" altLang="en-US" sz="1200" b="1" dirty="0"/>
              <a:t>资源分配和竞争</a:t>
            </a:r>
            <a:r>
              <a:rPr lang="zh-CN" altLang="en-US" sz="1200" dirty="0"/>
              <a:t>的</a:t>
            </a:r>
            <a:r>
              <a:rPr lang="zh-CN" altLang="en-US" sz="1200" dirty="0" smtClean="0"/>
              <a:t>问题</a:t>
            </a:r>
            <a:endParaRPr lang="en-US" altLang="zh-CN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在遇到应用</a:t>
            </a:r>
            <a:r>
              <a:rPr lang="zh-CN" altLang="en-US" sz="1200" b="1" dirty="0" smtClean="0"/>
              <a:t>异常或卡顿</a:t>
            </a:r>
            <a:r>
              <a:rPr lang="zh-CN" altLang="en-US" sz="1200" dirty="0" smtClean="0"/>
              <a:t>问题时，不仅有分析</a:t>
            </a:r>
            <a:r>
              <a:rPr lang="zh-CN" altLang="en-US" sz="1200" b="1" dirty="0" smtClean="0"/>
              <a:t>方向</a:t>
            </a:r>
            <a:r>
              <a:rPr lang="zh-CN" altLang="en-US" sz="1200" dirty="0" smtClean="0"/>
              <a:t>而且还有</a:t>
            </a:r>
            <a:r>
              <a:rPr lang="zh-CN" altLang="en-US" sz="1200" b="1" dirty="0" smtClean="0"/>
              <a:t>手段</a:t>
            </a:r>
            <a:endParaRPr lang="en-US" altLang="zh-CN" sz="12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形成一种不再是事后弥补而是</a:t>
            </a:r>
            <a:r>
              <a:rPr lang="zh-CN" altLang="en-US" sz="1200" b="1" dirty="0" smtClean="0"/>
              <a:t>事前监控</a:t>
            </a:r>
            <a:r>
              <a:rPr lang="zh-CN" altLang="en-US" sz="1200" dirty="0" smtClean="0"/>
              <a:t>的思维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对象与目标</a:t>
            </a:r>
            <a:r>
              <a:rPr lang="en-US" altLang="zh-CN" dirty="0" smtClean="0">
                <a:solidFill>
                  <a:schemeClr val="accent1"/>
                </a:solidFill>
              </a:rPr>
              <a:t>-</a:t>
            </a:r>
            <a:r>
              <a:rPr lang="zh-CN" altLang="en-US" dirty="0" smtClean="0">
                <a:solidFill>
                  <a:schemeClr val="accent1"/>
                </a:solidFill>
              </a:rPr>
              <a:t>目标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2381636" y="2935115"/>
            <a:ext cx="9558830" cy="987769"/>
          </a:xfrm>
        </p:spPr>
        <p:txBody>
          <a:bodyPr/>
          <a:lstStyle/>
          <a:p>
            <a:r>
              <a:rPr lang="zh-CN" altLang="en-US" dirty="0" smtClean="0"/>
              <a:t>思考</a:t>
            </a:r>
            <a:r>
              <a:rPr lang="en-US" altLang="zh-CN" dirty="0" smtClean="0"/>
              <a:t>App</a:t>
            </a:r>
            <a:r>
              <a:rPr lang="zh-CN" altLang="en-US" dirty="0" smtClean="0"/>
              <a:t>和系统之间的关系 </a:t>
            </a:r>
            <a:r>
              <a:rPr lang="zh-CN" altLang="en-US" sz="2000" dirty="0" smtClean="0"/>
              <a:t>增强一点感性认识</a:t>
            </a:r>
            <a:endParaRPr lang="zh-CN" altLang="en-US" sz="200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/>
              <a:t>|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400" b="1" dirty="0">
                <a:sym typeface="+mn-ea"/>
              </a:rPr>
              <a:t>App</a:t>
            </a:r>
            <a:r>
              <a:rPr lang="zh-CN" altLang="en-US" sz="1400" b="1" dirty="0" smtClean="0">
                <a:sym typeface="+mn-ea"/>
              </a:rPr>
              <a:t>安装：</a:t>
            </a:r>
            <a:r>
              <a:rPr lang="zh-CN" altLang="en-US" sz="1400" dirty="0">
                <a:sym typeface="+mn-ea"/>
              </a:rPr>
              <a:t>为</a:t>
            </a:r>
            <a:r>
              <a:rPr lang="zh-CN" altLang="en-US" sz="1400" dirty="0" smtClean="0">
                <a:sym typeface="+mn-ea"/>
              </a:rPr>
              <a:t>演戏准备</a:t>
            </a:r>
            <a:r>
              <a:rPr lang="zh-CN" altLang="en-US" sz="1400" b="1" dirty="0" smtClean="0">
                <a:sym typeface="+mn-ea"/>
              </a:rPr>
              <a:t>演员</a:t>
            </a:r>
            <a:r>
              <a:rPr lang="zh-CN" altLang="en-US" sz="1400" dirty="0" smtClean="0">
                <a:sym typeface="+mn-ea"/>
              </a:rPr>
              <a:t>、</a:t>
            </a:r>
            <a:r>
              <a:rPr lang="zh-CN" altLang="en-US" sz="1400" b="1" dirty="0" smtClean="0">
                <a:sym typeface="+mn-ea"/>
              </a:rPr>
              <a:t>角色</a:t>
            </a:r>
            <a:r>
              <a:rPr lang="zh-CN" altLang="en-US" sz="1400" dirty="0" smtClean="0">
                <a:sym typeface="+mn-ea"/>
              </a:rPr>
              <a:t>和</a:t>
            </a:r>
            <a:r>
              <a:rPr lang="zh-CN" altLang="en-US" sz="1400" b="1" dirty="0" smtClean="0">
                <a:sym typeface="+mn-ea"/>
              </a:rPr>
              <a:t>道具</a:t>
            </a:r>
            <a:r>
              <a:rPr lang="zh-CN" altLang="en-US" sz="1400" dirty="0" smtClean="0">
                <a:sym typeface="+mn-ea"/>
              </a:rPr>
              <a:t>。</a:t>
            </a:r>
            <a:endParaRPr lang="en-US" altLang="zh-CN" sz="1400" dirty="0" smtClean="0"/>
          </a:p>
          <a:p>
            <a:r>
              <a:rPr lang="zh-CN" altLang="en-US" sz="1400" dirty="0" smtClean="0">
                <a:sym typeface="+mn-ea"/>
              </a:rPr>
              <a:t>在戏开演之前做了哪些准备呢？</a:t>
            </a:r>
            <a:endParaRPr lang="en-US" altLang="zh-CN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ym typeface="+mn-ea"/>
              </a:rPr>
              <a:t>用户（演员）</a:t>
            </a:r>
            <a:endParaRPr lang="en-US" altLang="zh-CN" sz="1400" b="1" dirty="0" smtClean="0"/>
          </a:p>
          <a:p>
            <a:r>
              <a:rPr lang="zh-CN" altLang="en-US" sz="1400" dirty="0" smtClean="0">
                <a:sym typeface="+mn-ea"/>
              </a:rPr>
              <a:t>分配用户</a:t>
            </a:r>
            <a:endParaRPr lang="en-US" altLang="zh-CN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ym typeface="+mn-ea"/>
              </a:rPr>
              <a:t>权限（角色）</a:t>
            </a:r>
            <a:endParaRPr lang="en-US" altLang="zh-CN" sz="1400" b="1" dirty="0"/>
          </a:p>
          <a:p>
            <a:r>
              <a:rPr lang="en-US" altLang="zh-CN" sz="1400" dirty="0" smtClean="0">
                <a:sym typeface="+mn-ea"/>
              </a:rPr>
              <a:t>1</a:t>
            </a:r>
            <a:r>
              <a:rPr lang="zh-CN" altLang="en-US" sz="1400" dirty="0" smtClean="0">
                <a:sym typeface="+mn-ea"/>
              </a:rPr>
              <a:t>）用户</a:t>
            </a:r>
            <a:r>
              <a:rPr lang="en-US" altLang="zh-CN" sz="1400" dirty="0" err="1" smtClean="0">
                <a:sym typeface="+mn-ea"/>
              </a:rPr>
              <a:t>uid</a:t>
            </a:r>
            <a:r>
              <a:rPr lang="zh-CN" altLang="en-US" sz="1400" dirty="0" smtClean="0">
                <a:sym typeface="+mn-ea"/>
              </a:rPr>
              <a:t>权限</a:t>
            </a:r>
            <a:endParaRPr lang="en-US" altLang="zh-CN" sz="1400" dirty="0" smtClean="0"/>
          </a:p>
          <a:p>
            <a:r>
              <a:rPr lang="en-US" altLang="zh-CN" sz="1400" dirty="0" smtClean="0">
                <a:sym typeface="+mn-ea"/>
              </a:rPr>
              <a:t>2</a:t>
            </a:r>
            <a:r>
              <a:rPr lang="zh-CN" altLang="en-US" sz="1400" dirty="0" smtClean="0">
                <a:sym typeface="+mn-ea"/>
              </a:rPr>
              <a:t>）</a:t>
            </a:r>
            <a:r>
              <a:rPr lang="en-US" altLang="zh-CN" sz="1400" dirty="0" err="1" smtClean="0">
                <a:sym typeface="+mn-ea"/>
              </a:rPr>
              <a:t>uid</a:t>
            </a:r>
            <a:r>
              <a:rPr lang="zh-CN" altLang="en-US" sz="1400" dirty="0" smtClean="0">
                <a:sym typeface="+mn-ea"/>
              </a:rPr>
              <a:t>用户组（多个组）权限</a:t>
            </a:r>
            <a:r>
              <a:rPr lang="zh-CN" altLang="en-US" sz="1400" dirty="0">
                <a:sym typeface="+mn-ea"/>
              </a:rPr>
              <a:t>（安装时权限</a:t>
            </a:r>
            <a:r>
              <a:rPr lang="zh-CN" altLang="en-US" sz="1400" dirty="0" smtClean="0">
                <a:sym typeface="+mn-ea"/>
              </a:rPr>
              <a:t>）</a:t>
            </a:r>
            <a:endParaRPr lang="en-US" altLang="zh-CN" sz="1400" dirty="0" smtClean="0"/>
          </a:p>
          <a:p>
            <a:r>
              <a:rPr lang="en-US" altLang="zh-CN" sz="1400" dirty="0" smtClean="0">
                <a:sym typeface="+mn-ea"/>
              </a:rPr>
              <a:t>3</a:t>
            </a:r>
            <a:r>
              <a:rPr lang="zh-CN" altLang="en-US" sz="1400" dirty="0" smtClean="0">
                <a:sym typeface="+mn-ea"/>
              </a:rPr>
              <a:t>）</a:t>
            </a:r>
            <a:r>
              <a:rPr lang="en-US" altLang="zh-CN" sz="1400" dirty="0" smtClean="0">
                <a:sym typeface="+mn-ea"/>
              </a:rPr>
              <a:t>app</a:t>
            </a:r>
            <a:r>
              <a:rPr lang="zh-CN" altLang="en-US" sz="1400" dirty="0" smtClean="0">
                <a:sym typeface="+mn-ea"/>
              </a:rPr>
              <a:t>运行时权限</a:t>
            </a:r>
            <a:endParaRPr lang="en-US" altLang="zh-CN" sz="1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400" b="1" dirty="0" smtClean="0">
                <a:sym typeface="+mn-ea"/>
              </a:rPr>
              <a:t>数据（道具）</a:t>
            </a:r>
            <a:endParaRPr lang="en-US" altLang="zh-CN" sz="1400" b="1" dirty="0" smtClean="0"/>
          </a:p>
          <a:p>
            <a:r>
              <a:rPr lang="en-US" altLang="zh-CN" sz="1400" dirty="0" smtClean="0">
                <a:sym typeface="+mn-ea"/>
              </a:rPr>
              <a:t>1</a:t>
            </a:r>
            <a:r>
              <a:rPr lang="zh-CN" altLang="en-US" sz="1400" dirty="0" smtClean="0">
                <a:sym typeface="+mn-ea"/>
              </a:rPr>
              <a:t>）安装包 </a:t>
            </a:r>
            <a:r>
              <a:rPr lang="en-US" altLang="zh-CN" sz="1400" dirty="0">
                <a:sym typeface="+mn-ea"/>
              </a:rPr>
              <a:t>/</a:t>
            </a:r>
            <a:r>
              <a:rPr lang="en-US" altLang="zh-CN" sz="1400" dirty="0" smtClean="0">
                <a:sym typeface="+mn-ea"/>
              </a:rPr>
              <a:t>data/app/</a:t>
            </a:r>
            <a:r>
              <a:rPr lang="en-US" altLang="zh-CN" sz="1400" b="1" dirty="0" smtClean="0">
                <a:sym typeface="+mn-ea"/>
              </a:rPr>
              <a:t>com.tencent.mm-1</a:t>
            </a:r>
            <a:endParaRPr lang="en-US" altLang="zh-CN" sz="1400" dirty="0" smtClean="0"/>
          </a:p>
          <a:p>
            <a:r>
              <a:rPr lang="en-US" altLang="zh-CN" sz="1400" dirty="0" smtClean="0">
                <a:sym typeface="+mn-ea"/>
              </a:rPr>
              <a:t>2</a:t>
            </a:r>
            <a:r>
              <a:rPr lang="zh-CN" altLang="en-US" sz="1400" dirty="0" smtClean="0">
                <a:sym typeface="+mn-ea"/>
              </a:rPr>
              <a:t>）数据和缓存 </a:t>
            </a:r>
            <a:r>
              <a:rPr lang="en-US" altLang="zh-CN" sz="1400" b="1" dirty="0">
                <a:sym typeface="+mn-ea"/>
              </a:rPr>
              <a:t>/data/data/com.tencent.mm </a:t>
            </a:r>
            <a:endParaRPr lang="en-US" altLang="zh-CN" sz="1400" dirty="0" smtClean="0"/>
          </a:p>
          <a:p>
            <a:r>
              <a:rPr lang="en-US" altLang="zh-CN" sz="1400" dirty="0" smtClean="0">
                <a:sym typeface="+mn-ea"/>
              </a:rPr>
              <a:t>3</a:t>
            </a:r>
            <a:r>
              <a:rPr lang="zh-CN" altLang="en-US" sz="1400" dirty="0" smtClean="0">
                <a:sym typeface="+mn-ea"/>
              </a:rPr>
              <a:t>）媒体数据 </a:t>
            </a:r>
            <a:r>
              <a:rPr lang="en-US" altLang="zh-CN" sz="1400" b="1" dirty="0" smtClean="0">
                <a:sym typeface="+mn-ea"/>
              </a:rPr>
              <a:t>/</a:t>
            </a:r>
            <a:r>
              <a:rPr lang="en-US" altLang="zh-CN" sz="1400" b="1" dirty="0" err="1" smtClean="0">
                <a:sym typeface="+mn-ea"/>
              </a:rPr>
              <a:t>sdcard</a:t>
            </a:r>
            <a:r>
              <a:rPr lang="en-US" altLang="zh-CN" sz="1400" b="1" dirty="0" smtClean="0">
                <a:sym typeface="+mn-ea"/>
              </a:rPr>
              <a:t>/Android/data/com.tencent.mm</a:t>
            </a:r>
            <a:r>
              <a:rPr lang="en-US" altLang="zh-CN" sz="1400" b="1" dirty="0">
                <a:sym typeface="+mn-ea"/>
              </a:rPr>
              <a:t>/</a:t>
            </a:r>
            <a:endParaRPr lang="en-US" altLang="zh-CN" sz="1400" dirty="0" smtClean="0"/>
          </a:p>
          <a:p>
            <a:endParaRPr lang="en-US" altLang="zh-CN" sz="14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思考</a:t>
            </a:r>
            <a:r>
              <a:rPr lang="en-US" altLang="zh-CN" dirty="0" smtClean="0">
                <a:solidFill>
                  <a:schemeClr val="accent1"/>
                </a:solidFill>
              </a:rPr>
              <a:t>-App</a:t>
            </a:r>
            <a:r>
              <a:rPr lang="zh-CN" altLang="en-US" dirty="0" smtClean="0">
                <a:solidFill>
                  <a:schemeClr val="accent1"/>
                </a:solidFill>
              </a:rPr>
              <a:t>安装</a:t>
            </a:r>
            <a:endParaRPr lang="zh-CN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5564" y="949038"/>
            <a:ext cx="11591636" cy="5504150"/>
          </a:xfrm>
        </p:spPr>
        <p:txBody>
          <a:bodyPr/>
          <a:lstStyle/>
          <a:p>
            <a:r>
              <a:rPr lang="en-US" altLang="zh-CN" sz="1200" dirty="0" smtClean="0"/>
              <a:t>App</a:t>
            </a:r>
            <a:r>
              <a:rPr lang="zh-CN" altLang="en-US" sz="1200" dirty="0" smtClean="0"/>
              <a:t>运行：搭建好舞台开始演戏了！程序员一直都是导演！</a:t>
            </a:r>
            <a:endParaRPr lang="en-US" altLang="zh-CN" sz="1200" dirty="0" smtClean="0"/>
          </a:p>
          <a:p>
            <a:r>
              <a:rPr lang="en-US" altLang="zh-CN" sz="1200" b="1" dirty="0" smtClean="0"/>
              <a:t>1.</a:t>
            </a:r>
            <a:r>
              <a:rPr lang="zh-CN" altLang="en-US" sz="1200" b="1" dirty="0" smtClean="0"/>
              <a:t>戏到底是怎么演的？</a:t>
            </a:r>
            <a:endParaRPr lang="en-US" altLang="zh-CN" sz="1200" b="1" dirty="0" smtClean="0"/>
          </a:p>
          <a:p>
            <a:r>
              <a:rPr lang="zh-CN" altLang="en-US" sz="1200" b="1" dirty="0" smtClean="0"/>
              <a:t>戏台</a:t>
            </a:r>
            <a:r>
              <a:rPr lang="zh-CN" altLang="en-US" sz="1200" dirty="0" smtClean="0"/>
              <a:t>：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proc</a:t>
            </a:r>
            <a:r>
              <a:rPr lang="en-US" altLang="zh-CN" sz="1200" dirty="0" smtClean="0"/>
              <a:t>/</a:t>
            </a:r>
            <a:r>
              <a:rPr lang="en-US" altLang="zh-CN" sz="1200" b="1" dirty="0" smtClean="0"/>
              <a:t>2544</a:t>
            </a:r>
          </a:p>
          <a:p>
            <a:r>
              <a:rPr lang="zh-CN" altLang="en-US" sz="1200" b="1" dirty="0" smtClean="0"/>
              <a:t>演员</a:t>
            </a:r>
            <a:r>
              <a:rPr lang="zh-CN" altLang="en-US" sz="1200" dirty="0" smtClean="0"/>
              <a:t>：</a:t>
            </a:r>
            <a:r>
              <a:rPr lang="en-US" altLang="zh-CN" sz="1200" b="1" dirty="0" smtClean="0"/>
              <a:t>u0_a20</a:t>
            </a:r>
          </a:p>
          <a:p>
            <a:r>
              <a:rPr lang="zh-CN" altLang="en-US" sz="1200" b="1" dirty="0" smtClean="0"/>
              <a:t>角色：</a:t>
            </a:r>
            <a:r>
              <a:rPr lang="zh-CN" altLang="en-US" sz="1200" b="1" dirty="0"/>
              <a:t>权限</a:t>
            </a:r>
            <a:r>
              <a:rPr lang="zh-CN" altLang="en-US" sz="1200" dirty="0"/>
              <a:t>（安装权限</a:t>
            </a:r>
            <a:r>
              <a:rPr lang="en-US" altLang="zh-CN" sz="1200" dirty="0"/>
              <a:t>/</a:t>
            </a:r>
            <a:r>
              <a:rPr lang="zh-CN" altLang="en-US" sz="1200" dirty="0"/>
              <a:t>运行时权限</a:t>
            </a:r>
            <a:r>
              <a:rPr lang="en-US" altLang="zh-CN" sz="1200" dirty="0"/>
              <a:t>/</a:t>
            </a:r>
            <a:r>
              <a:rPr lang="zh-CN" altLang="en-US" sz="1200" dirty="0"/>
              <a:t>前台</a:t>
            </a:r>
            <a:r>
              <a:rPr lang="en-US" altLang="zh-CN" sz="1200" dirty="0"/>
              <a:t>&amp;</a:t>
            </a:r>
            <a:r>
              <a:rPr lang="zh-CN" altLang="en-US" sz="1200" dirty="0"/>
              <a:t>后台权限</a:t>
            </a:r>
            <a:r>
              <a:rPr lang="en-US" altLang="zh-CN" sz="1200" dirty="0"/>
              <a:t>/</a:t>
            </a:r>
            <a:r>
              <a:rPr lang="zh-CN" altLang="en-US" sz="1200" dirty="0"/>
              <a:t>一次性权限</a:t>
            </a:r>
            <a:r>
              <a:rPr lang="zh-CN" altLang="en-US" sz="1200" dirty="0" smtClean="0"/>
              <a:t>）</a:t>
            </a:r>
            <a:endParaRPr lang="en-US" altLang="zh-CN" sz="1200" b="1" dirty="0" smtClean="0"/>
          </a:p>
          <a:p>
            <a:r>
              <a:rPr lang="zh-CN" altLang="en-US" sz="1200" b="1" dirty="0" smtClean="0"/>
              <a:t>道具</a:t>
            </a:r>
            <a:r>
              <a:rPr lang="zh-CN" altLang="en-US" sz="1200" dirty="0" smtClean="0"/>
              <a:t>：</a:t>
            </a:r>
            <a:endParaRPr lang="en-US" altLang="zh-CN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进程/线程</a:t>
            </a:r>
            <a:endParaRPr lang="en-US" altLang="zh-CN" sz="12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内存</a:t>
            </a:r>
            <a:endParaRPr lang="en-US" altLang="zh-CN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数据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缓存</a:t>
            </a:r>
            <a:r>
              <a:rPr lang="en-US" altLang="zh-CN" sz="1200" dirty="0" smtClean="0"/>
              <a:t>/</a:t>
            </a:r>
            <a:r>
              <a:rPr lang="zh-CN" altLang="en-US" sz="1200" dirty="0" smtClean="0"/>
              <a:t>媒体数据</a:t>
            </a:r>
            <a:endParaRPr lang="en-US" altLang="zh-CN" sz="1200" dirty="0" smtClean="0"/>
          </a:p>
          <a:p>
            <a:r>
              <a:rPr lang="zh-CN" altLang="en-US" sz="1200" b="1" dirty="0" smtClean="0"/>
              <a:t>效果</a:t>
            </a:r>
            <a:r>
              <a:rPr lang="zh-CN" altLang="en-US" sz="1200" dirty="0" smtClean="0"/>
              <a:t>：避免因</a:t>
            </a:r>
            <a:r>
              <a:rPr lang="zh-CN" altLang="en-US" sz="1200" b="1" dirty="0" smtClean="0"/>
              <a:t>道具</a:t>
            </a:r>
            <a:r>
              <a:rPr lang="zh-CN" altLang="en-US" sz="1200" dirty="0" smtClean="0"/>
              <a:t>问题中途暂停</a:t>
            </a:r>
            <a:r>
              <a:rPr lang="zh-CN" altLang="en-US" sz="1200" dirty="0"/>
              <a:t>（卡顿</a:t>
            </a:r>
            <a:r>
              <a:rPr lang="zh-CN" altLang="en-US" sz="1200" dirty="0" smtClean="0"/>
              <a:t>）或提前结束（</a:t>
            </a:r>
            <a:r>
              <a:rPr lang="zh-CN" altLang="en-US" sz="1200" dirty="0"/>
              <a:t>异常</a:t>
            </a:r>
            <a:r>
              <a:rPr lang="zh-CN" altLang="en-US" sz="1200" dirty="0" smtClean="0"/>
              <a:t>）。</a:t>
            </a:r>
            <a:endParaRPr lang="en-US" altLang="zh-CN" sz="1200" dirty="0" smtClean="0"/>
          </a:p>
          <a:p>
            <a:r>
              <a:rPr lang="en-US" altLang="zh-CN" sz="1200" b="1" dirty="0" smtClean="0"/>
              <a:t>2.</a:t>
            </a:r>
            <a:r>
              <a:rPr lang="zh-CN" altLang="en-US" sz="1200" b="1" dirty="0" smtClean="0"/>
              <a:t>如何才能演好这出戏？</a:t>
            </a:r>
            <a:endParaRPr lang="en-US" altLang="zh-CN" sz="1200" b="1" dirty="0" smtClean="0"/>
          </a:p>
          <a:p>
            <a:r>
              <a:rPr lang="zh-CN" altLang="en-US" sz="1200" b="1" dirty="0" smtClean="0"/>
              <a:t>一个优秀导演的成功秘笈：</a:t>
            </a:r>
            <a:endParaRPr lang="en-US" altLang="zh-CN" sz="12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修炼基本功（道具）</a:t>
            </a:r>
            <a:endParaRPr lang="en-US" altLang="zh-CN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应急处理组（事后）</a:t>
            </a:r>
            <a:endParaRPr lang="en-US" altLang="zh-CN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dirty="0" smtClean="0"/>
              <a:t>事故监控组（事前）</a:t>
            </a:r>
            <a:endParaRPr lang="en-US" altLang="zh-CN" sz="1200" dirty="0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accent1"/>
                </a:solidFill>
              </a:rPr>
              <a:t>思考</a:t>
            </a:r>
            <a:r>
              <a:rPr lang="en-US" altLang="zh-CN" dirty="0" smtClean="0">
                <a:solidFill>
                  <a:schemeClr val="accent1"/>
                </a:solidFill>
              </a:rPr>
              <a:t>-App</a:t>
            </a:r>
            <a:r>
              <a:rPr lang="zh-CN" altLang="en-US" dirty="0" smtClean="0">
                <a:solidFill>
                  <a:schemeClr val="accent1"/>
                </a:solidFill>
              </a:rPr>
              <a:t>运行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736" y="733408"/>
            <a:ext cx="5195378" cy="5573370"/>
          </a:xfrm>
          <a:prstGeom prst="rect">
            <a:avLst/>
          </a:prstGeom>
        </p:spPr>
      </p:pic>
      <p:cxnSp>
        <p:nvCxnSpPr>
          <p:cNvPr id="6" name="直接箭头连接符 5"/>
          <p:cNvCxnSpPr>
            <a:endCxn id="4" idx="1"/>
          </p:cNvCxnSpPr>
          <p:nvPr/>
        </p:nvCxnSpPr>
        <p:spPr>
          <a:xfrm>
            <a:off x="1615736" y="1819922"/>
            <a:ext cx="4572000" cy="1700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wrap="square" lIns="91440" tIns="45720" rIns="91440" bIns="45720" anchor="ctr">
        <a:normAutofit/>
      </a:bodyPr>
      <a:lstStyle>
        <a:defPPr algn="ctr">
          <a:defRPr sz="2000">
            <a:latin typeface="微软雅黑 Light" panose="020B0502040204020203" pitchFamily="34" charset="-122"/>
            <a:ea typeface="微软雅黑 Light" panose="020B0502040204020203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6919</Words>
  <Application>Microsoft Office PowerPoint</Application>
  <PresentationFormat>宽屏</PresentationFormat>
  <Paragraphs>732</Paragraphs>
  <Slides>53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5" baseType="lpstr">
      <vt:lpstr>Arial Unicode MS</vt:lpstr>
      <vt:lpstr>Roboto Mono</vt:lpstr>
      <vt:lpstr>等线</vt:lpstr>
      <vt:lpstr>等线 Light</vt:lpstr>
      <vt:lpstr>方正兰亭纤黑简体</vt:lpstr>
      <vt:lpstr>微软雅黑</vt:lpstr>
      <vt:lpstr>微软雅黑 Light</vt:lpstr>
      <vt:lpstr>Arial</vt:lpstr>
      <vt:lpstr>Consolas</vt:lpstr>
      <vt:lpstr>Courier New</vt:lpstr>
      <vt:lpstr>Roboto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10938</dc:creator>
  <cp:lastModifiedBy>keda</cp:lastModifiedBy>
  <cp:revision>2351</cp:revision>
  <dcterms:created xsi:type="dcterms:W3CDTF">2019-06-12T02:22:00Z</dcterms:created>
  <dcterms:modified xsi:type="dcterms:W3CDTF">2021-03-03T02:10:46Z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